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8" r:id="rId1"/>
  </p:sldMasterIdLst>
  <p:notesMasterIdLst>
    <p:notesMasterId r:id="rId36"/>
  </p:notesMasterIdLst>
  <p:sldIdLst>
    <p:sldId id="256" r:id="rId2"/>
    <p:sldId id="276" r:id="rId3"/>
    <p:sldId id="312" r:id="rId4"/>
    <p:sldId id="280" r:id="rId5"/>
    <p:sldId id="279" r:id="rId6"/>
    <p:sldId id="278" r:id="rId7"/>
    <p:sldId id="257" r:id="rId8"/>
    <p:sldId id="259" r:id="rId9"/>
    <p:sldId id="296" r:id="rId10"/>
    <p:sldId id="291" r:id="rId11"/>
    <p:sldId id="298" r:id="rId12"/>
    <p:sldId id="297" r:id="rId13"/>
    <p:sldId id="262" r:id="rId14"/>
    <p:sldId id="292" r:id="rId15"/>
    <p:sldId id="293" r:id="rId16"/>
    <p:sldId id="294" r:id="rId17"/>
    <p:sldId id="295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8" r:id="rId26"/>
    <p:sldId id="319" r:id="rId27"/>
    <p:sldId id="282" r:id="rId28"/>
    <p:sldId id="314" r:id="rId29"/>
    <p:sldId id="265" r:id="rId30"/>
    <p:sldId id="266" r:id="rId31"/>
    <p:sldId id="267" r:id="rId32"/>
    <p:sldId id="315" r:id="rId33"/>
    <p:sldId id="289" r:id="rId34"/>
    <p:sldId id="272" r:id="rId35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iuscie Cabreira da Silva" initials="Catiuscie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94" autoAdjust="0"/>
  </p:normalViewPr>
  <p:slideViewPr>
    <p:cSldViewPr>
      <p:cViewPr>
        <p:scale>
          <a:sx n="72" d="100"/>
          <a:sy n="72" d="100"/>
        </p:scale>
        <p:origin x="-131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uscie\Desktop\A_TURMA%209\EDDY_HAS%20E%20DM\PCD%20FINAL__EDDY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uscie\Desktop\A_TURMA%209\EDDY_HAS%20E%20DM\PCD%20FINAL__EDDY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uscie\Desktop\A_TURMA%209\EDDY_HAS%20E%20DM\PCD%20FINAL__EDDY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uscie\Desktop\A_TURMA%209\EDDY_HAS%20E%20DM\PCD%20FINAL__EDDY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uscie\Desktop\A_TURMA%209\EDDY_HAS%20E%20DM\PCD%20FINAL__EDDY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uscie\Desktop\A_TURMA%209\EDDY_HAS%20E%20DM\PCD%20FINAL__EDDY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uscie\Desktop\A_TURMA%209\EDDY_HAS%20E%20DM\PCD%20FINAL__EDDY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uscie\Desktop\A_TURMA%209\EDDY_HAS%20E%20DM\PCD%20FINAL__EDDY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uscie\Desktop\A_TURMA%209\EDDY_HAS%20E%20DM\PCD%20FINAL__EDDY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uscie\Desktop\A_TURMA%209\EDDY_HAS%20E%20DM\PCD%20FINAL__EDDY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uscie\Desktop\A_TURMA%209\EDDY_HAS%20E%20DM\PCD%20FINAL__EDDY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tiuscie\Desktop\A_TURMA%209\EDDY_HAS%20E%20DM\PCD%20FINAL__EDD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 Hipertensão Arterial Sistêmica na unidade de saúde</c:v>
                </c:pt>
              </c:strCache>
            </c:strRef>
          </c:tx>
          <c:spPr>
            <a:solidFill>
              <a:srgbClr val="558E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0.35443037974683544</c:v>
                </c:pt>
                <c:pt idx="1">
                  <c:v>0.56118143459915615</c:v>
                </c:pt>
                <c:pt idx="2">
                  <c:v>0.97468354430379744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4118528"/>
        <c:axId val="164120064"/>
      </c:barChart>
      <c:catAx>
        <c:axId val="16411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4120064"/>
        <c:crosses val="autoZero"/>
        <c:auto val="1"/>
        <c:lblAlgn val="ctr"/>
        <c:lblOffset val="100"/>
        <c:noMultiLvlLbl val="0"/>
      </c:catAx>
      <c:valAx>
        <c:axId val="16412006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41185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pessoas com hipertensão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Indicadores!$D$41:$F$41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Indicadores!$D$42:$F$42</c:f>
              <c:numCache>
                <c:formatCode>0.0%</c:formatCode>
                <c:ptCount val="3"/>
                <c:pt idx="0">
                  <c:v>0.98809523809523814</c:v>
                </c:pt>
                <c:pt idx="1">
                  <c:v>0.99248120300751874</c:v>
                </c:pt>
                <c:pt idx="2">
                  <c:v>0.99567099567099571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7487360"/>
        <c:axId val="167488896"/>
      </c:barChart>
      <c:catAx>
        <c:axId val="16748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7488896"/>
        <c:crosses val="autoZero"/>
        <c:auto val="1"/>
        <c:lblAlgn val="ctr"/>
        <c:lblOffset val="100"/>
        <c:noMultiLvlLbl val="0"/>
      </c:catAx>
      <c:valAx>
        <c:axId val="16748889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74873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Indicadores!$C$48</c:f>
              <c:strCache>
                <c:ptCount val="1"/>
                <c:pt idx="0">
                  <c:v>Proporção de pessoas com hipertensão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Indicadores!$D$47:$F$47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Indicadores!$D$48:$F$48</c:f>
              <c:numCache>
                <c:formatCode>0.0%</c:formatCode>
                <c:ptCount val="3"/>
                <c:pt idx="0">
                  <c:v>1</c:v>
                </c:pt>
                <c:pt idx="1">
                  <c:v>0.97744360902255634</c:v>
                </c:pt>
                <c:pt idx="2">
                  <c:v>0.97835497835497831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7543552"/>
        <c:axId val="167545088"/>
      </c:barChart>
      <c:catAx>
        <c:axId val="16754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7545088"/>
        <c:crosses val="autoZero"/>
        <c:auto val="1"/>
        <c:lblAlgn val="ctr"/>
        <c:lblOffset val="100"/>
        <c:noMultiLvlLbl val="0"/>
      </c:catAx>
      <c:valAx>
        <c:axId val="16754508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7543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812672176308541E-2"/>
          <c:y val="5.8579448376861118E-2"/>
          <c:w val="0.93939393939393945"/>
          <c:h val="0.82400950186328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Indicadores!$C$54</c:f>
              <c:strCache>
                <c:ptCount val="1"/>
                <c:pt idx="0">
                  <c:v>Proporção de pessoas com hipertensão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Indicadores!$D$53:$F$53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Indicadores!$D$54:$F$54</c:f>
              <c:numCache>
                <c:formatCode>0.0%</c:formatCode>
                <c:ptCount val="3"/>
                <c:pt idx="0">
                  <c:v>1</c:v>
                </c:pt>
                <c:pt idx="1">
                  <c:v>0.99248120300751874</c:v>
                </c:pt>
                <c:pt idx="2">
                  <c:v>0.99567099567099571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7575552"/>
        <c:axId val="167577088"/>
      </c:barChart>
      <c:catAx>
        <c:axId val="16757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7577088"/>
        <c:crosses val="autoZero"/>
        <c:auto val="1"/>
        <c:lblAlgn val="ctr"/>
        <c:lblOffset val="100"/>
        <c:noMultiLvlLbl val="0"/>
      </c:catAx>
      <c:valAx>
        <c:axId val="16757708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75755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Pprograma de Atenção à Diabetes Mellitus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0.39622641509433965</c:v>
                </c:pt>
                <c:pt idx="1">
                  <c:v>0.49056603773584906</c:v>
                </c:pt>
                <c:pt idx="2">
                  <c:v>0.92452830188679247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4160640"/>
        <c:axId val="164162176"/>
      </c:barChart>
      <c:catAx>
        <c:axId val="16416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4162176"/>
        <c:crosses val="autoZero"/>
        <c:auto val="1"/>
        <c:lblAlgn val="ctr"/>
        <c:lblOffset val="100"/>
        <c:noMultiLvlLbl val="0"/>
      </c:catAx>
      <c:valAx>
        <c:axId val="16416217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416064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pessoas com diabetes com o exame dos pés em dia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0.90476190476190477</c:v>
                </c:pt>
                <c:pt idx="1">
                  <c:v>0.92307692307692313</c:v>
                </c:pt>
                <c:pt idx="2">
                  <c:v>0.95918367346938771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4275328"/>
        <c:axId val="164276864"/>
      </c:barChart>
      <c:catAx>
        <c:axId val="16427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4276864"/>
        <c:crosses val="autoZero"/>
        <c:auto val="1"/>
        <c:lblAlgn val="ctr"/>
        <c:lblOffset val="100"/>
        <c:noMultiLvlLbl val="0"/>
      </c:catAx>
      <c:valAx>
        <c:axId val="16427686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427532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390727198866099E-2"/>
          <c:y val="3.6135308806089395E-2"/>
          <c:w val="0.95026184627884203"/>
          <c:h val="0.81606530304720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pessoas com hipertensão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0.8928571428571429</c:v>
                </c:pt>
                <c:pt idx="1">
                  <c:v>0.84210526315789469</c:v>
                </c:pt>
                <c:pt idx="2">
                  <c:v>0.87012987012987009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5101952"/>
        <c:axId val="165103488"/>
      </c:barChart>
      <c:catAx>
        <c:axId val="16510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5103488"/>
        <c:crosses val="autoZero"/>
        <c:auto val="1"/>
        <c:lblAlgn val="ctr"/>
        <c:lblOffset val="100"/>
        <c:noMultiLvlLbl val="0"/>
      </c:catAx>
      <c:valAx>
        <c:axId val="16510348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51019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pessoas com diabetes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0.95238095238095233</c:v>
                </c:pt>
                <c:pt idx="1">
                  <c:v>0.96153846153846156</c:v>
                </c:pt>
                <c:pt idx="2">
                  <c:v>0.97959183673469385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5815424"/>
        <c:axId val="165816960"/>
      </c:barChart>
      <c:catAx>
        <c:axId val="165815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5816960"/>
        <c:crosses val="autoZero"/>
        <c:auto val="1"/>
        <c:lblAlgn val="ctr"/>
        <c:lblOffset val="100"/>
        <c:noMultiLvlLbl val="0"/>
      </c:catAx>
      <c:valAx>
        <c:axId val="165816960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581542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pessoas com hipertensão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Indicadores!$D$26:$F$26</c:f>
              <c:numCache>
                <c:formatCode>0.0%</c:formatCode>
                <c:ptCount val="3"/>
                <c:pt idx="0">
                  <c:v>0.94594594594594594</c:v>
                </c:pt>
                <c:pt idx="1">
                  <c:v>0.93693693693693691</c:v>
                </c:pt>
                <c:pt idx="2">
                  <c:v>0.91959798994974873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5864192"/>
        <c:axId val="165865728"/>
      </c:barChart>
      <c:catAx>
        <c:axId val="16586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5865728"/>
        <c:crosses val="autoZero"/>
        <c:auto val="1"/>
        <c:lblAlgn val="ctr"/>
        <c:lblOffset val="100"/>
        <c:noMultiLvlLbl val="0"/>
      </c:catAx>
      <c:valAx>
        <c:axId val="16586572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58641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Indicadores!$R$26</c:f>
              <c:strCache>
                <c:ptCount val="1"/>
                <c:pt idx="0">
                  <c:v>Proporção de pessoas com diabetes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Indicadores!$S$25:$U$25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Indicadores!$S$26:$U$26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0.93617021276595747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5921536"/>
        <c:axId val="165923072"/>
      </c:barChart>
      <c:catAx>
        <c:axId val="16592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5923072"/>
        <c:crosses val="autoZero"/>
        <c:auto val="1"/>
        <c:lblAlgn val="ctr"/>
        <c:lblOffset val="100"/>
        <c:noMultiLvlLbl val="0"/>
      </c:catAx>
      <c:valAx>
        <c:axId val="16592307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592153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pessoas com hipertensão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0.84523809523809523</c:v>
                </c:pt>
                <c:pt idx="1">
                  <c:v>0.90225563909774431</c:v>
                </c:pt>
                <c:pt idx="2">
                  <c:v>0.94372294372294374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7263616"/>
        <c:axId val="167269504"/>
      </c:barChart>
      <c:catAx>
        <c:axId val="16726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7269504"/>
        <c:crosses val="autoZero"/>
        <c:auto val="1"/>
        <c:lblAlgn val="ctr"/>
        <c:lblOffset val="100"/>
        <c:noMultiLvlLbl val="0"/>
      </c:catAx>
      <c:valAx>
        <c:axId val="16726950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726361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Indicadores!$R$32</c:f>
              <c:strCache>
                <c:ptCount val="1"/>
                <c:pt idx="0">
                  <c:v>Proporção de pessoas com diabetes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8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Indicadores!$S$31:$U$31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Indicadores!$S$32:$U$32</c:f>
              <c:numCache>
                <c:formatCode>0.0%</c:formatCode>
                <c:ptCount val="3"/>
                <c:pt idx="0">
                  <c:v>0.90476190476190477</c:v>
                </c:pt>
                <c:pt idx="1">
                  <c:v>0.92307692307692313</c:v>
                </c:pt>
                <c:pt idx="2">
                  <c:v>0.95918367346938771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167291520"/>
        <c:axId val="167457152"/>
      </c:barChart>
      <c:catAx>
        <c:axId val="167291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67457152"/>
        <c:crosses val="autoZero"/>
        <c:auto val="1"/>
        <c:lblAlgn val="ctr"/>
        <c:lblOffset val="100"/>
        <c:noMultiLvlLbl val="0"/>
      </c:catAx>
      <c:valAx>
        <c:axId val="16745715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672915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1942D-6091-4E7C-9F54-9D616C9FACC5}" type="datetimeFigureOut">
              <a:rPr lang="pt-BR" smtClean="0"/>
              <a:t>06/04/2016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0D754-5058-4066-AA2E-4E9F305F87F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698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D754-5058-4066-AA2E-4E9F305F87FB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03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Objetivo 3: Melhorar a adesão de pessoas com HAS e à DM.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D754-5058-4066-AA2E-4E9F305F87FB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0701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D754-5058-4066-AA2E-4E9F305F87FB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8272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D754-5058-4066-AA2E-4E9F305F87FB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752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0D754-5058-4066-AA2E-4E9F305F87FB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529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0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1"/>
          <p:cNvSpPr/>
          <p:nvPr/>
        </p:nvSpPr>
        <p:spPr>
          <a:xfrm>
            <a:off x="1174759" y="2205563"/>
            <a:ext cx="7272000" cy="223164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endParaRPr dirty="0"/>
          </a:p>
          <a:p>
            <a:endParaRPr lang="pt-BR" sz="2800" b="1" dirty="0" smtClean="0">
              <a:solidFill>
                <a:srgbClr val="002060"/>
              </a:solidFill>
              <a:latin typeface="Cambria"/>
            </a:endParaRPr>
          </a:p>
          <a:p>
            <a:endParaRPr lang="pt-BR" sz="2800" b="1" dirty="0">
              <a:solidFill>
                <a:srgbClr val="002060"/>
              </a:solidFill>
              <a:latin typeface="Cambria"/>
            </a:endParaRPr>
          </a:p>
          <a:p>
            <a:endParaRPr lang="pt-BR" sz="2800" b="1" dirty="0" smtClean="0">
              <a:solidFill>
                <a:srgbClr val="002060"/>
              </a:solidFill>
              <a:latin typeface="Cambria"/>
            </a:endParaRPr>
          </a:p>
          <a:p>
            <a:endParaRPr lang="pt-BR" sz="2800" b="1" dirty="0">
              <a:solidFill>
                <a:srgbClr val="002060"/>
              </a:solidFill>
              <a:latin typeface="Cambria"/>
            </a:endParaRPr>
          </a:p>
          <a:p>
            <a:endParaRPr lang="pt-BR" sz="2800" b="1" dirty="0" smtClean="0">
              <a:solidFill>
                <a:srgbClr val="002060"/>
              </a:solidFill>
              <a:latin typeface="Cambria"/>
            </a:endParaRPr>
          </a:p>
          <a:p>
            <a:endParaRPr lang="pt-BR" sz="2800" b="1" dirty="0">
              <a:solidFill>
                <a:srgbClr val="002060"/>
              </a:solidFill>
              <a:latin typeface="Cambria"/>
            </a:endParaRPr>
          </a:p>
          <a:p>
            <a:endParaRPr lang="pt-BR" sz="2800" b="1" dirty="0" smtClean="0">
              <a:solidFill>
                <a:srgbClr val="002060"/>
              </a:solidFill>
              <a:latin typeface="Cambria"/>
            </a:endParaRPr>
          </a:p>
          <a:p>
            <a:endParaRPr lang="pt-BR" sz="2800" b="1" dirty="0">
              <a:solidFill>
                <a:srgbClr val="002060"/>
              </a:solidFill>
              <a:latin typeface="Cambria"/>
            </a:endParaRPr>
          </a:p>
          <a:p>
            <a:endParaRPr lang="pt-BR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aos usuários com HAS e/ou DM na </a:t>
            </a:r>
            <a:endParaRPr lang="pt-BR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 Caxingó, Corrente/PI</a:t>
            </a:r>
            <a:endParaRPr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dirty="0"/>
          </a:p>
        </p:txBody>
      </p:sp>
      <p:sp>
        <p:nvSpPr>
          <p:cNvPr id="16" name="CustomShape 2"/>
          <p:cNvSpPr/>
          <p:nvPr/>
        </p:nvSpPr>
        <p:spPr>
          <a:xfrm>
            <a:off x="755576" y="4707264"/>
            <a:ext cx="7992888" cy="1337495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Especializando: </a:t>
            </a:r>
            <a:r>
              <a:rPr lang="pt-BR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Eddy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Luis Labrada Kindelan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 : Catiuscie Cabreira da Silva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dirty="0">
                <a:solidFill>
                  <a:srgbClr val="8F8E8D"/>
                </a:solidFill>
                <a:latin typeface="Cambria" panose="02040503050406030204" pitchFamily="18" charset="0"/>
              </a:rPr>
              <a:t> </a:t>
            </a:r>
            <a:endParaRPr lang="pt-BR" sz="2800" dirty="0" smtClean="0">
              <a:solidFill>
                <a:srgbClr val="8F8E8D"/>
              </a:solidFill>
              <a:latin typeface="Cambria" panose="02040503050406030204" pitchFamily="18" charset="0"/>
            </a:endParaRPr>
          </a:p>
          <a:p>
            <a:pPr algn="ctr"/>
            <a:r>
              <a:rPr lang="pt-BR" altLang="pt-BR" sz="2800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pt-BR" altLang="pt-BR" sz="24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Teresina, 2016</a:t>
            </a:r>
            <a:endParaRPr sz="24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CustomShape 3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3171A141-C101-4151-B181-E181A1A13161}" type="slidenum">
              <a:rPr lang="pt-BR">
                <a:solidFill>
                  <a:srgbClr val="FFFFFF"/>
                </a:solidFill>
                <a:latin typeface="Calibri"/>
              </a:rPr>
              <a:t>1</a:t>
            </a:fld>
            <a:endParaRPr dirty="0"/>
          </a:p>
        </p:txBody>
      </p:sp>
      <p:pic>
        <p:nvPicPr>
          <p:cNvPr id="19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940152" y="360235"/>
            <a:ext cx="1627920" cy="504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" y="87422"/>
            <a:ext cx="110172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142" y="89721"/>
            <a:ext cx="1150937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50040" y="105744"/>
            <a:ext cx="632143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Calibri"/>
              </a:rPr>
              <a:t>UNIVERSIDADE FEDERAL DE PELOTAS </a:t>
            </a:r>
            <a:br>
              <a:rPr lang="pt-BR" sz="2400" b="1" dirty="0">
                <a:latin typeface="Calibri"/>
              </a:rPr>
            </a:br>
            <a:r>
              <a:rPr lang="pt-BR" sz="2400" b="1" dirty="0">
                <a:latin typeface="Calibri"/>
              </a:rPr>
              <a:t>Faculdade de Medicina </a:t>
            </a:r>
            <a:br>
              <a:rPr lang="pt-BR" sz="2400" b="1" dirty="0">
                <a:latin typeface="Calibri"/>
              </a:rPr>
            </a:br>
            <a:r>
              <a:rPr lang="pt-BR" sz="2400" b="1" dirty="0">
                <a:latin typeface="Calibri"/>
              </a:rPr>
              <a:t>Departamento de Medicina Social </a:t>
            </a:r>
            <a:br>
              <a:rPr lang="pt-BR" sz="2400" b="1" dirty="0">
                <a:latin typeface="Calibri"/>
              </a:rPr>
            </a:br>
            <a:r>
              <a:rPr lang="pt-BR" sz="2400" b="1" dirty="0">
                <a:latin typeface="Calibri"/>
              </a:rPr>
              <a:t>Curso de Especialização em Saúde da Família </a:t>
            </a:r>
            <a:r>
              <a:rPr lang="pt-BR" sz="2400" b="1" dirty="0" smtClean="0">
                <a:latin typeface="Calibri"/>
              </a:rPr>
              <a:t>TURMA 9</a:t>
            </a:r>
            <a:r>
              <a:rPr lang="pt-BR" sz="2800" b="1" dirty="0">
                <a:latin typeface="Calibri"/>
              </a:rPr>
              <a:t/>
            </a:r>
            <a:br>
              <a:rPr lang="pt-BR" sz="2800" b="1" dirty="0">
                <a:latin typeface="Calibri"/>
              </a:rPr>
            </a:br>
            <a:endParaRPr lang="pt-BR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stomShape 1"/>
          <p:cNvSpPr/>
          <p:nvPr/>
        </p:nvSpPr>
        <p:spPr>
          <a:xfrm>
            <a:off x="-1476672" y="-603448"/>
            <a:ext cx="8228880" cy="2073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dirty="0"/>
          </a:p>
          <a:p>
            <a:endParaRPr dirty="0"/>
          </a:p>
        </p:txBody>
      </p:sp>
      <p:sp>
        <p:nvSpPr>
          <p:cNvPr id="26" name="CustomShape 2"/>
          <p:cNvSpPr/>
          <p:nvPr/>
        </p:nvSpPr>
        <p:spPr>
          <a:xfrm>
            <a:off x="1040497" y="688512"/>
            <a:ext cx="6983976" cy="537321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8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pPr algn="just"/>
            <a:endParaRPr lang="pt-BR" dirty="0">
              <a:solidFill>
                <a:srgbClr val="FF0000"/>
              </a:solidFill>
            </a:endParaRPr>
          </a:p>
          <a:p>
            <a:pPr algn="just"/>
            <a:r>
              <a:rPr lang="pt-BR" sz="2400" b="1" dirty="0" smtClean="0"/>
              <a:t>Duração: </a:t>
            </a:r>
            <a:r>
              <a:rPr lang="pt-BR" sz="2400" dirty="0" smtClean="0"/>
              <a:t>12 </a:t>
            </a:r>
            <a:r>
              <a:rPr lang="pt-BR" sz="2400" dirty="0"/>
              <a:t>semanas </a:t>
            </a:r>
            <a:endParaRPr lang="pt-BR" sz="2400" dirty="0" smtClean="0"/>
          </a:p>
          <a:p>
            <a:pPr algn="just"/>
            <a:endParaRPr lang="pt-BR" sz="2400" b="1" dirty="0"/>
          </a:p>
          <a:p>
            <a:pPr algn="just"/>
            <a:r>
              <a:rPr lang="pt-BR" sz="2400" b="1" dirty="0" smtClean="0"/>
              <a:t>Público alvo: </a:t>
            </a:r>
            <a:r>
              <a:rPr lang="pt-BR" sz="2400" dirty="0" smtClean="0"/>
              <a:t>usuários com HAS e/ou DM maiores </a:t>
            </a:r>
            <a:r>
              <a:rPr lang="pt-BR" sz="2400" dirty="0"/>
              <a:t>de 20 anos de </a:t>
            </a:r>
            <a:r>
              <a:rPr lang="pt-BR" sz="2400" dirty="0" smtClean="0"/>
              <a:t>idade pertencentes </a:t>
            </a:r>
            <a:r>
              <a:rPr lang="pt-BR" sz="2400" dirty="0"/>
              <a:t>à área de abrangência da UBS. </a:t>
            </a:r>
            <a:endParaRPr lang="pt-BR" sz="2400" dirty="0" smtClean="0"/>
          </a:p>
          <a:p>
            <a:pPr algn="just"/>
            <a:endParaRPr lang="pt-BR" sz="2400" b="1" dirty="0"/>
          </a:p>
          <a:p>
            <a:pPr algn="just"/>
            <a:r>
              <a:rPr lang="pt-BR" sz="2400" b="1" dirty="0" smtClean="0"/>
              <a:t>Protocolo: </a:t>
            </a:r>
            <a:r>
              <a:rPr lang="pt-BR" sz="2400" dirty="0"/>
              <a:t>C</a:t>
            </a:r>
            <a:r>
              <a:rPr lang="pt-BR" sz="2400" dirty="0" smtClean="0"/>
              <a:t>adernos de atenção básica do Ministério da Saúde. </a:t>
            </a:r>
          </a:p>
          <a:p>
            <a:pPr algn="ctr"/>
            <a:r>
              <a:rPr lang="pt-BR" sz="24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LOGÍSTICA</a:t>
            </a:r>
          </a:p>
          <a:p>
            <a:pPr algn="ctr"/>
            <a:endParaRPr lang="pt-BR" sz="24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Ficha espelho ofertada pelo curso</a:t>
            </a:r>
          </a:p>
          <a:p>
            <a:pPr algn="just"/>
            <a:r>
              <a:rPr lang="pt-B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Planilha de coleta de dados</a:t>
            </a:r>
          </a:p>
          <a:p>
            <a:pPr algn="just"/>
            <a:endParaRPr lang="pt-BR" sz="24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/>
              <a:t> </a:t>
            </a:r>
            <a:endParaRPr lang="pt-BR" sz="2400" dirty="0"/>
          </a:p>
          <a:p>
            <a:endParaRPr lang="pt-BR" sz="24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CustomShape 3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D1B111C1-E111-4171-8121-41B1C1119181}" type="slidenum">
              <a:rPr lang="pt-BR">
                <a:solidFill>
                  <a:srgbClr val="FFFFFF"/>
                </a:solidFill>
                <a:latin typeface="Calibri"/>
              </a:rPr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020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404664"/>
            <a:ext cx="6462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95536" y="404664"/>
            <a:ext cx="842493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METODOLOGIA</a:t>
            </a:r>
          </a:p>
          <a:p>
            <a:endParaRPr lang="pt-BR" sz="2800" dirty="0">
              <a:solidFill>
                <a:srgbClr val="FF0000"/>
              </a:solidFill>
            </a:endParaRPr>
          </a:p>
          <a:p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endParaRPr lang="pt-BR" sz="2800" b="1" dirty="0">
              <a:latin typeface="Arial" pitchFamily="34" charset="0"/>
              <a:cs typeface="Arial" pitchFamily="34" charset="0"/>
            </a:endParaRP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Ações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nos 4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eixos </a:t>
            </a:r>
          </a:p>
          <a:p>
            <a:endParaRPr lang="pt-BR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/>
              <a:t>Monitoramento </a:t>
            </a:r>
            <a:r>
              <a:rPr lang="pt-BR" sz="2400" b="1" dirty="0"/>
              <a:t>e </a:t>
            </a:r>
            <a:r>
              <a:rPr lang="pt-BR" sz="2400" b="1" dirty="0" smtClean="0"/>
              <a:t>avaliação 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/>
              <a:t>	</a:t>
            </a:r>
            <a:endParaRPr lang="pt-BR" sz="24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/>
              <a:t>Engajamento </a:t>
            </a:r>
            <a:r>
              <a:rPr lang="pt-BR" sz="2400" b="1" dirty="0" smtClean="0"/>
              <a:t>público</a:t>
            </a:r>
          </a:p>
          <a:p>
            <a:endParaRPr lang="pt-BR" sz="2400" b="1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/>
              <a:t>Qualificação da prática clínica</a:t>
            </a:r>
          </a:p>
          <a:p>
            <a:pPr algn="just"/>
            <a:r>
              <a:rPr lang="pt-BR" sz="2400" dirty="0">
                <a:solidFill>
                  <a:srgbClr val="FF0000"/>
                </a:solidFill>
                <a:cs typeface="Arial" pitchFamily="34" charset="0"/>
              </a:rPr>
              <a:t>	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/>
              <a:t>Organização e gestão do serviço</a:t>
            </a:r>
          </a:p>
          <a:p>
            <a:endParaRPr lang="pt-BR" sz="2400" b="1" dirty="0" smtClean="0"/>
          </a:p>
          <a:p>
            <a:pPr algn="just"/>
            <a:r>
              <a:rPr lang="pt-BR" sz="2400" dirty="0" smtClean="0"/>
              <a:t>	</a:t>
            </a:r>
            <a:endParaRPr lang="pt-BR" sz="2400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pt-BR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pt-BR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55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83568" y="548680"/>
            <a:ext cx="7920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cs typeface="Arial" pitchFamily="34" charset="0"/>
              </a:rPr>
              <a:t> Os </a:t>
            </a:r>
            <a:r>
              <a:rPr lang="pt-BR" sz="2400" b="1" dirty="0" smtClean="0">
                <a:cs typeface="Arial" pitchFamily="34" charset="0"/>
              </a:rPr>
              <a:t>profissionais</a:t>
            </a:r>
            <a:r>
              <a:rPr lang="pt-BR" sz="2400" dirty="0" smtClean="0">
                <a:cs typeface="Arial" pitchFamily="34" charset="0"/>
              </a:rPr>
              <a:t> foram </a:t>
            </a:r>
            <a:r>
              <a:rPr lang="pt-BR" sz="2400" b="1" dirty="0" smtClean="0">
                <a:cs typeface="Arial" pitchFamily="34" charset="0"/>
              </a:rPr>
              <a:t>capacitados</a:t>
            </a:r>
            <a:r>
              <a:rPr lang="pt-BR" sz="2400" dirty="0" smtClean="0">
                <a:cs typeface="Arial" pitchFamily="34" charset="0"/>
              </a:rPr>
              <a:t> antes e durante a intervenção com a discussão dos protocolos semanalmente.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cs typeface="Arial" pitchFamily="34" charset="0"/>
              </a:rPr>
              <a:t>Foram </a:t>
            </a:r>
            <a:r>
              <a:rPr lang="pt-BR" sz="2400" b="1" dirty="0" smtClean="0">
                <a:cs typeface="Arial" pitchFamily="34" charset="0"/>
              </a:rPr>
              <a:t>realizadas atividades educativas </a:t>
            </a:r>
            <a:r>
              <a:rPr lang="pt-BR" sz="2400" dirty="0" smtClean="0">
                <a:cs typeface="Arial" pitchFamily="34" charset="0"/>
              </a:rPr>
              <a:t>na rotina da unidade.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cs typeface="Arial" pitchFamily="34" charset="0"/>
              </a:rPr>
              <a:t>As </a:t>
            </a:r>
            <a:r>
              <a:rPr lang="pt-BR" sz="2400" b="1" dirty="0" smtClean="0">
                <a:cs typeface="Arial" pitchFamily="34" charset="0"/>
              </a:rPr>
              <a:t>buscas ativas </a:t>
            </a:r>
            <a:r>
              <a:rPr lang="pt-BR" sz="2400" dirty="0" smtClean="0">
                <a:cs typeface="Arial" pitchFamily="34" charset="0"/>
              </a:rPr>
              <a:t>foram realizadas semanalmente aos usuários faltosos e também entre  aqueles que não comparecem a unidade com frequência.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 smtClean="0"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>
                <a:cs typeface="Arial" pitchFamily="34" charset="0"/>
              </a:rPr>
              <a:t> </a:t>
            </a:r>
            <a:r>
              <a:rPr lang="pt-BR" sz="2400" dirty="0" smtClean="0">
                <a:cs typeface="Arial" pitchFamily="34" charset="0"/>
              </a:rPr>
              <a:t>Foram utilizados as fichas espelho e de risco cardiovascular em todos os atendimentos e estas foram posteriormente digitadas para tabulação dos dados.  </a:t>
            </a:r>
            <a:endParaRPr lang="pt-BR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20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stomShape 1"/>
          <p:cNvSpPr/>
          <p:nvPr/>
        </p:nvSpPr>
        <p:spPr>
          <a:xfrm>
            <a:off x="650090" y="0"/>
            <a:ext cx="8424136" cy="695739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Resultados</a:t>
            </a:r>
            <a:endParaRPr lang="pt-BR" sz="2800" b="1" u="sng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4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Objetivo 1. Ampliar </a:t>
            </a:r>
            <a:r>
              <a:rPr lang="pt-BR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cobertura a pessoas com HAS e/ou DM.</a:t>
            </a:r>
          </a:p>
          <a:p>
            <a:r>
              <a:rPr lang="pt-BR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Meta </a:t>
            </a:r>
            <a:r>
              <a:rPr lang="pt-B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1.1.Cadastrar </a:t>
            </a:r>
            <a:r>
              <a:rPr lang="pt-BR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70% das pessoas com HAS no Programa de Atenção à HAS e à DM da UBS. 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>
              <a:solidFill>
                <a:schemeClr val="tx2"/>
              </a:solidFill>
            </a:endParaRPr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dirty="0"/>
          </a:p>
        </p:txBody>
      </p:sp>
      <p:sp>
        <p:nvSpPr>
          <p:cNvPr id="34" name="CustomShape 2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21311101-01F1-4171-91B1-319111E161B1}" type="slidenum">
              <a:rPr lang="pt-BR">
                <a:solidFill>
                  <a:srgbClr val="FFFFFF"/>
                </a:solidFill>
                <a:latin typeface="Calibri"/>
              </a:rPr>
              <a:t>13</a:t>
            </a:fld>
            <a:endParaRPr dirty="0"/>
          </a:p>
        </p:txBody>
      </p:sp>
      <p:sp>
        <p:nvSpPr>
          <p:cNvPr id="4" name="Retângulo 3"/>
          <p:cNvSpPr/>
          <p:nvPr/>
        </p:nvSpPr>
        <p:spPr>
          <a:xfrm>
            <a:off x="6647950" y="5366676"/>
            <a:ext cx="228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pt-BR" sz="2000" b="1" dirty="0">
                <a:solidFill>
                  <a:prstClr val="black"/>
                </a:solidFill>
              </a:rPr>
              <a:t>Mês </a:t>
            </a:r>
            <a:r>
              <a:rPr lang="pt-BR" sz="2000" b="1" dirty="0" smtClean="0"/>
              <a:t>1: 84 pessoas</a:t>
            </a:r>
            <a:endParaRPr lang="pt-BR" sz="2000" b="1" dirty="0"/>
          </a:p>
          <a:p>
            <a:pPr lvl="0"/>
            <a:r>
              <a:rPr lang="pt-BR" sz="2000" b="1" dirty="0"/>
              <a:t>Mês </a:t>
            </a:r>
            <a:r>
              <a:rPr lang="pt-BR" sz="2000" b="1" dirty="0" smtClean="0"/>
              <a:t>2: 133 pessoas</a:t>
            </a:r>
            <a:endParaRPr lang="pt-BR" sz="2000" b="1" dirty="0"/>
          </a:p>
          <a:p>
            <a:pPr lvl="0"/>
            <a:r>
              <a:rPr lang="pt-BR" sz="2000" b="1" dirty="0"/>
              <a:t>Mês </a:t>
            </a:r>
            <a:r>
              <a:rPr lang="pt-BR" sz="2000" b="1" dirty="0" smtClean="0"/>
              <a:t>3: 231 </a:t>
            </a:r>
            <a:r>
              <a:rPr lang="pt-BR" sz="2000" b="1" dirty="0">
                <a:solidFill>
                  <a:prstClr val="black"/>
                </a:solidFill>
              </a:rPr>
              <a:t>pessoas</a:t>
            </a:r>
            <a:endParaRPr lang="pt-BR" sz="2000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801028856"/>
              </p:ext>
            </p:extLst>
          </p:nvPr>
        </p:nvGraphicFramePr>
        <p:xfrm>
          <a:off x="917948" y="2369286"/>
          <a:ext cx="5724668" cy="3675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stomShape 1"/>
          <p:cNvSpPr/>
          <p:nvPr/>
        </p:nvSpPr>
        <p:spPr>
          <a:xfrm>
            <a:off x="107504" y="0"/>
            <a:ext cx="8424136" cy="695739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Resultados</a:t>
            </a:r>
            <a:endParaRPr lang="pt-BR" sz="2800" b="1" u="sng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0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Objetivo 1. Ampliar </a:t>
            </a:r>
            <a:r>
              <a:rPr lang="pt-BR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cobertura a pessoas com HAS e/ou DM</a:t>
            </a:r>
            <a:endParaRPr lang="pt-BR" sz="24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4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Meta 1.2.Cadastrar </a:t>
            </a:r>
            <a:r>
              <a:rPr lang="pt-BR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70% das pessoas com DM  no Programa de Atenção à HAS e à DM da UBS. 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>
              <a:solidFill>
                <a:schemeClr val="tx2"/>
              </a:solidFill>
            </a:endParaRPr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dirty="0"/>
          </a:p>
        </p:txBody>
      </p:sp>
      <p:sp>
        <p:nvSpPr>
          <p:cNvPr id="34" name="CustomShape 2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21311101-01F1-4171-91B1-319111E161B1}" type="slidenum">
              <a:rPr lang="pt-BR">
                <a:solidFill>
                  <a:srgbClr val="FFFFFF"/>
                </a:solidFill>
                <a:latin typeface="Calibri"/>
              </a:rPr>
              <a:t>14</a:t>
            </a:fld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7149547" y="3478696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Mês </a:t>
            </a:r>
            <a:r>
              <a:rPr lang="pt-BR" b="1" dirty="0" smtClean="0"/>
              <a:t>1: 21 pessoas</a:t>
            </a:r>
          </a:p>
          <a:p>
            <a:r>
              <a:rPr lang="pt-BR" b="1" dirty="0"/>
              <a:t>Mês 2</a:t>
            </a:r>
            <a:r>
              <a:rPr lang="pt-BR" b="1" dirty="0" smtClean="0"/>
              <a:t>: 26  pessoas</a:t>
            </a:r>
          </a:p>
          <a:p>
            <a:r>
              <a:rPr lang="pt-BR" b="1" dirty="0"/>
              <a:t>Mês 3</a:t>
            </a:r>
            <a:r>
              <a:rPr lang="pt-BR" b="1" dirty="0" smtClean="0"/>
              <a:t>: 49 pessoas</a:t>
            </a:r>
            <a:endParaRPr lang="pt-BR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003706791"/>
              </p:ext>
            </p:extLst>
          </p:nvPr>
        </p:nvGraphicFramePr>
        <p:xfrm>
          <a:off x="518641" y="2602608"/>
          <a:ext cx="6219770" cy="359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018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stomShape 1"/>
          <p:cNvSpPr/>
          <p:nvPr/>
        </p:nvSpPr>
        <p:spPr>
          <a:xfrm>
            <a:off x="107504" y="0"/>
            <a:ext cx="8424136" cy="695739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Resultados</a:t>
            </a:r>
            <a:endParaRPr lang="pt-BR" sz="2800" b="1" u="sng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0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Objetivo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Ampliar a cobertura a pessoas com HAS e/ou DM</a:t>
            </a:r>
            <a:endParaRPr lang="pt-BR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endParaRPr lang="pt-BR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Meta 2.3:Realizar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exame dos pés em 100% das pessoas com DM a cada três meses (com palpação dos pulsos tibial posterior e pedioso e medida da sensibilidade</a:t>
            </a:r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).</a:t>
            </a:r>
            <a:endParaRPr lang="pt-BR" sz="20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 smtClean="0"/>
          </a:p>
          <a:p>
            <a:endParaRPr lang="pt-BR" sz="1600" dirty="0">
              <a:solidFill>
                <a:schemeClr val="tx2"/>
              </a:solidFill>
            </a:endParaRPr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dirty="0"/>
          </a:p>
        </p:txBody>
      </p:sp>
      <p:sp>
        <p:nvSpPr>
          <p:cNvPr id="34" name="CustomShape 2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21311101-01F1-4171-91B1-319111E161B1}" type="slidenum">
              <a:rPr lang="pt-BR">
                <a:solidFill>
                  <a:srgbClr val="FFFFFF"/>
                </a:solidFill>
                <a:latin typeface="Calibri"/>
              </a:rPr>
              <a:t>15</a:t>
            </a:fld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7020272" y="4274823"/>
            <a:ext cx="2664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1: 19 pessoas</a:t>
            </a:r>
          </a:p>
          <a:p>
            <a:r>
              <a:rPr lang="pt-BR" b="1" dirty="0" smtClean="0"/>
              <a:t>Mês 2: 24 pessoas</a:t>
            </a:r>
          </a:p>
          <a:p>
            <a:r>
              <a:rPr lang="pt-BR" b="1" dirty="0" smtClean="0"/>
              <a:t>Mês 3: 47 pessoas</a:t>
            </a:r>
            <a:endParaRPr lang="pt-BR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275407384"/>
              </p:ext>
            </p:extLst>
          </p:nvPr>
        </p:nvGraphicFramePr>
        <p:xfrm>
          <a:off x="1043608" y="2852936"/>
          <a:ext cx="5796643" cy="3396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014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stomShape 1"/>
          <p:cNvSpPr/>
          <p:nvPr/>
        </p:nvSpPr>
        <p:spPr>
          <a:xfrm>
            <a:off x="107504" y="0"/>
            <a:ext cx="8424136" cy="695739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Resultados</a:t>
            </a:r>
            <a:endParaRPr lang="pt-BR" sz="2800" b="1" u="sng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0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Objetivo 2: Melhorar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qualidade da atenção a pessoas com HAS e à DM.</a:t>
            </a:r>
            <a:endParaRPr lang="pt-BR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Meta 2.4: Garantir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100% das pessoas com HAS a solicitação/realização de exames complementares em dia de acordo com o protocolo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>
              <a:solidFill>
                <a:schemeClr val="tx2"/>
              </a:solidFill>
            </a:endParaRPr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dirty="0"/>
          </a:p>
        </p:txBody>
      </p:sp>
      <p:sp>
        <p:nvSpPr>
          <p:cNvPr id="34" name="CustomShape 2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21311101-01F1-4171-91B1-319111E161B1}" type="slidenum">
              <a:rPr lang="pt-BR">
                <a:solidFill>
                  <a:srgbClr val="FFFFFF"/>
                </a:solidFill>
                <a:latin typeface="Calibri"/>
              </a:rPr>
              <a:t>16</a:t>
            </a:fld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6900134" y="3384004"/>
            <a:ext cx="2496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Mês 1: 75 pessoas</a:t>
            </a:r>
          </a:p>
          <a:p>
            <a:r>
              <a:rPr lang="pt-BR" sz="2000" b="1" dirty="0" smtClean="0"/>
              <a:t>Mês 2: 112 pessoas</a:t>
            </a:r>
          </a:p>
          <a:p>
            <a:r>
              <a:rPr lang="pt-BR" sz="2000" b="1" dirty="0" smtClean="0"/>
              <a:t>Mês 3: 201 pessoas</a:t>
            </a:r>
            <a:endParaRPr lang="pt-BR" sz="2000" b="1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242823987"/>
              </p:ext>
            </p:extLst>
          </p:nvPr>
        </p:nvGraphicFramePr>
        <p:xfrm>
          <a:off x="715759" y="2642383"/>
          <a:ext cx="5617418" cy="3514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859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stomShape 1"/>
          <p:cNvSpPr/>
          <p:nvPr/>
        </p:nvSpPr>
        <p:spPr>
          <a:xfrm>
            <a:off x="107504" y="0"/>
            <a:ext cx="8424136" cy="695739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8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Resultados</a:t>
            </a:r>
            <a:endParaRPr lang="pt-BR" sz="2800" b="1" u="sng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000" b="1" dirty="0" smtClean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Objetivo 2: Melhorar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qualidade da atenção a pessoas com HAS e à DM</a:t>
            </a:r>
            <a:endParaRPr lang="pt-BR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Meta 2.5: Garantir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100% das pessoas com DM a solicitação/realização de exames complementares em dia de acordo com o protocolo</a:t>
            </a:r>
          </a:p>
          <a:p>
            <a:endParaRPr lang="pt-BR" sz="1600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sz="1600" dirty="0">
              <a:solidFill>
                <a:schemeClr val="tx2"/>
              </a:solidFill>
            </a:endParaRPr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b="1" dirty="0" smtClean="0"/>
          </a:p>
          <a:p>
            <a:endParaRPr lang="pt-BR" sz="1600" dirty="0"/>
          </a:p>
          <a:p>
            <a:endParaRPr lang="pt-BR" sz="1600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dirty="0"/>
          </a:p>
        </p:txBody>
      </p:sp>
      <p:sp>
        <p:nvSpPr>
          <p:cNvPr id="34" name="CustomShape 2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21311101-01F1-4171-91B1-319111E161B1}" type="slidenum">
              <a:rPr lang="pt-BR">
                <a:solidFill>
                  <a:srgbClr val="FFFFFF"/>
                </a:solidFill>
                <a:latin typeface="Calibri"/>
              </a:rPr>
              <a:t>17</a:t>
            </a:fld>
            <a:endParaRPr dirty="0"/>
          </a:p>
        </p:txBody>
      </p:sp>
      <p:sp>
        <p:nvSpPr>
          <p:cNvPr id="3" name="CaixaDeTexto 2"/>
          <p:cNvSpPr txBox="1"/>
          <p:nvPr/>
        </p:nvSpPr>
        <p:spPr>
          <a:xfrm>
            <a:off x="7170979" y="328498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Mês 1: 20 pessoas</a:t>
            </a:r>
          </a:p>
          <a:p>
            <a:r>
              <a:rPr lang="pt-BR" dirty="0" smtClean="0"/>
              <a:t>Mês 2: 25 pessoas</a:t>
            </a:r>
          </a:p>
          <a:p>
            <a:r>
              <a:rPr lang="pt-BR" dirty="0" smtClean="0"/>
              <a:t>Mês 3: 48 pessoas</a:t>
            </a:r>
            <a:endParaRPr lang="pt-BR" dirty="0"/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71571667"/>
              </p:ext>
            </p:extLst>
          </p:nvPr>
        </p:nvGraphicFramePr>
        <p:xfrm>
          <a:off x="1403648" y="2524218"/>
          <a:ext cx="5384819" cy="3509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94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539552" y="33265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Resultados</a:t>
            </a:r>
            <a:endParaRPr lang="pt-BR" sz="2400" b="1" u="sng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Objetivo </a:t>
            </a:r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2: Melhorar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qualidade da atenção a pessoas com HAS e à DM</a:t>
            </a:r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Meta 2.6: Priorizar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prescrição de medicamentos da farmácia popular para 100% das pessoas com HAS cadastradas na UBS. 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935672" y="339959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 : 70 pessoas </a:t>
            </a:r>
          </a:p>
          <a:p>
            <a:r>
              <a:rPr lang="pt-BR" b="1" dirty="0" smtClean="0"/>
              <a:t>MÊS 2 :104 pessoas  </a:t>
            </a:r>
          </a:p>
          <a:p>
            <a:r>
              <a:rPr lang="pt-BR" b="1" dirty="0"/>
              <a:t>Mês </a:t>
            </a:r>
            <a:r>
              <a:rPr lang="pt-BR" b="1" dirty="0" smtClean="0"/>
              <a:t>3  :</a:t>
            </a:r>
            <a:r>
              <a:rPr lang="pt-BR" b="1" dirty="0"/>
              <a:t>183  </a:t>
            </a:r>
            <a:r>
              <a:rPr lang="pt-BR" b="1" dirty="0" smtClean="0"/>
              <a:t>pessoas   </a:t>
            </a:r>
          </a:p>
          <a:p>
            <a:endParaRPr lang="pt-BR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746753901"/>
              </p:ext>
            </p:extLst>
          </p:nvPr>
        </p:nvGraphicFramePr>
        <p:xfrm>
          <a:off x="755576" y="2564904"/>
          <a:ext cx="5760640" cy="3834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711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332656"/>
            <a:ext cx="792088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Resultados</a:t>
            </a:r>
            <a:endParaRPr lang="pt-BR" sz="2400" b="1" u="sng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Objetivo 2: Melhorar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qualidade da atenção a pessoas com HAS e à DM.</a:t>
            </a:r>
          </a:p>
          <a:p>
            <a:endParaRPr lang="pt-BR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Meta 2.7: Priorizar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prescrição de medicamentos da farmácia popular para 100% das pessoas com DM cadastradas na UBS</a:t>
            </a:r>
          </a:p>
          <a:p>
            <a:r>
              <a:rPr lang="pt-BR" sz="2000" dirty="0"/>
              <a:t>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839744" y="3366318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 </a:t>
            </a:r>
            <a:r>
              <a:rPr lang="pt-BR" b="1" dirty="0"/>
              <a:t>: </a:t>
            </a:r>
            <a:r>
              <a:rPr lang="pt-BR" b="1" dirty="0" smtClean="0"/>
              <a:t>19 pessoas  </a:t>
            </a:r>
          </a:p>
          <a:p>
            <a:r>
              <a:rPr lang="pt-BR" b="1" dirty="0" smtClean="0"/>
              <a:t>MÊS 2 </a:t>
            </a:r>
            <a:r>
              <a:rPr lang="pt-BR" b="1" dirty="0"/>
              <a:t>: </a:t>
            </a:r>
            <a:r>
              <a:rPr lang="pt-BR" b="1" dirty="0" smtClean="0"/>
              <a:t>24 pessoas  </a:t>
            </a:r>
          </a:p>
          <a:p>
            <a:r>
              <a:rPr lang="pt-BR" b="1" dirty="0" smtClean="0"/>
              <a:t>MÊS 3 </a:t>
            </a:r>
            <a:r>
              <a:rPr lang="pt-BR" b="1" dirty="0"/>
              <a:t>: </a:t>
            </a:r>
            <a:r>
              <a:rPr lang="pt-BR" b="1" dirty="0" smtClean="0"/>
              <a:t>44 pessoas  </a:t>
            </a:r>
            <a:endParaRPr lang="pt-BR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10866008"/>
              </p:ext>
            </p:extLst>
          </p:nvPr>
        </p:nvGraphicFramePr>
        <p:xfrm>
          <a:off x="865655" y="2581101"/>
          <a:ext cx="5974089" cy="341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72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19872" y="692696"/>
            <a:ext cx="24388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INTRODUÇÃO</a:t>
            </a:r>
            <a:endParaRPr lang="pt-BR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7504" y="2564904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Na fase inicial do curso ao detalhar a realidade de  trabalho e identificar os principais agravos de saúde a hipertensão arterial sistêmica (HAS) e o diabetes mellitus (DM) tiveram focos especiais pois os dados não eram condizentes com o caderno de ações programáticas, ficando aquém do esperado, assim após discussão em equipe foi o foco escolhido.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rgbClr val="002060"/>
              </a:solidFill>
              <a:latin typeface="Cambria" panose="02040503050406030204" pitchFamily="18" charset="0"/>
              <a:ea typeface="Cambria Math" panose="020405030504060302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b="1" dirty="0" smtClean="0"/>
              <a:t>Antes da intervenção:  </a:t>
            </a:r>
            <a:r>
              <a:rPr lang="pt-BR" sz="2400" dirty="0" smtClean="0"/>
              <a:t>153 (49,1%) usuários com HAS</a:t>
            </a:r>
          </a:p>
          <a:p>
            <a:pPr algn="just">
              <a:spcAft>
                <a:spcPts val="0"/>
              </a:spcAft>
            </a:pPr>
            <a:r>
              <a:rPr lang="pt-BR" sz="2400" dirty="0"/>
              <a:t> </a:t>
            </a:r>
            <a:r>
              <a:rPr lang="pt-BR" sz="2400" dirty="0" smtClean="0"/>
              <a:t>                                                 43 (48,3%) usuários com DM</a:t>
            </a:r>
            <a:r>
              <a:rPr lang="pt-BR" sz="2400" dirty="0" smtClean="0">
                <a:solidFill>
                  <a:srgbClr val="002060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 </a:t>
            </a:r>
            <a:endParaRPr lang="pt-BR" sz="24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8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404664"/>
            <a:ext cx="835292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Resultados</a:t>
            </a:r>
            <a:endParaRPr lang="pt-BR" sz="2400" b="1" u="sng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0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Objetivo </a:t>
            </a:r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2. Melhorar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qualidade da atenção a pessoas com HAS e à DM</a:t>
            </a:r>
          </a:p>
          <a:p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Meta 2</a:t>
            </a:r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.8.Realizar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avaliação da necessidade de atendimento odontológico em 100% das pessoas com HAS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020272" y="3645024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 : 71 pessoas </a:t>
            </a:r>
          </a:p>
          <a:p>
            <a:r>
              <a:rPr lang="pt-BR" b="1" dirty="0" smtClean="0"/>
              <a:t>MÊS 2 120 pessoas</a:t>
            </a:r>
          </a:p>
          <a:p>
            <a:r>
              <a:rPr lang="pt-BR" b="1" dirty="0" smtClean="0"/>
              <a:t>MÊS 3 :218 pessoas </a:t>
            </a:r>
            <a:endParaRPr lang="pt-BR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769761973"/>
              </p:ext>
            </p:extLst>
          </p:nvPr>
        </p:nvGraphicFramePr>
        <p:xfrm>
          <a:off x="899592" y="2564904"/>
          <a:ext cx="5977458" cy="381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446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476672"/>
            <a:ext cx="81369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Resultados</a:t>
            </a:r>
            <a:endParaRPr lang="pt-BR" sz="2000" b="1" u="sng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Objetivo 2: Melhorar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qualidade da atenção a pessoas com HAS e à DM.</a:t>
            </a:r>
          </a:p>
          <a:p>
            <a:endParaRPr lang="pt-BR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Meta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.9.Realizar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avaliação da necessidade de atendimento odontológico em 100% das pessoas com </a:t>
            </a:r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DM</a:t>
            </a:r>
          </a:p>
          <a:p>
            <a:endParaRPr lang="pt-BR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092280" y="3645024"/>
            <a:ext cx="2832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 :19 pessoas </a:t>
            </a:r>
          </a:p>
          <a:p>
            <a:r>
              <a:rPr lang="pt-BR" b="1" dirty="0" smtClean="0"/>
              <a:t>Mês 2: 24  pessoas </a:t>
            </a:r>
          </a:p>
          <a:p>
            <a:r>
              <a:rPr lang="pt-BR" b="1" dirty="0" smtClean="0"/>
              <a:t>Mês 3 :47 pessoas </a:t>
            </a:r>
            <a:endParaRPr lang="pt-BR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619626251"/>
              </p:ext>
            </p:extLst>
          </p:nvPr>
        </p:nvGraphicFramePr>
        <p:xfrm>
          <a:off x="925468" y="2404130"/>
          <a:ext cx="6166812" cy="4102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79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85552" y="404664"/>
            <a:ext cx="85349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Resultados</a:t>
            </a:r>
            <a:endParaRPr lang="pt-BR" sz="2400" b="1" u="sng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0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Objetivo </a:t>
            </a:r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4: Melhorar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 registro das informações</a:t>
            </a:r>
          </a:p>
          <a:p>
            <a:endParaRPr lang="pt-BR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Meta 4.1: Manter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ficha de acompanhamento de 100% das pessoas com HAS</a:t>
            </a: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7310513" y="328147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 </a:t>
            </a:r>
            <a:r>
              <a:rPr lang="pt-BR" sz="1200" b="1" dirty="0"/>
              <a:t>:  83 </a:t>
            </a:r>
            <a:r>
              <a:rPr lang="pt-BR" sz="1200" b="1" dirty="0" smtClean="0"/>
              <a:t> pessoas   </a:t>
            </a:r>
          </a:p>
          <a:p>
            <a:r>
              <a:rPr lang="pt-BR" sz="1200" b="1" dirty="0" smtClean="0"/>
              <a:t>MÊS 2 </a:t>
            </a:r>
            <a:r>
              <a:rPr lang="pt-BR" sz="1200" b="1" dirty="0"/>
              <a:t>: </a:t>
            </a:r>
            <a:r>
              <a:rPr lang="pt-BR" sz="1200" b="1" dirty="0" smtClean="0"/>
              <a:t>132 pessoas  </a:t>
            </a:r>
          </a:p>
          <a:p>
            <a:r>
              <a:rPr lang="pt-BR" sz="1200" b="1" dirty="0" smtClean="0"/>
              <a:t>MÊS 3 </a:t>
            </a:r>
            <a:r>
              <a:rPr lang="pt-BR" sz="1200" b="1" dirty="0"/>
              <a:t>: </a:t>
            </a:r>
            <a:r>
              <a:rPr lang="pt-BR" sz="1200" b="1" dirty="0" smtClean="0"/>
              <a:t> 230 pessoa  </a:t>
            </a:r>
            <a:endParaRPr lang="pt-BR" sz="1200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4097375527"/>
              </p:ext>
            </p:extLst>
          </p:nvPr>
        </p:nvGraphicFramePr>
        <p:xfrm>
          <a:off x="1259632" y="2852936"/>
          <a:ext cx="5688632" cy="3209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64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76673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Resultados</a:t>
            </a:r>
            <a:endParaRPr lang="pt-BR" sz="2000" b="1" u="sng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Objetivo 5:Mapear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 risco para doença cardiovascular das pessoas com HAS e/ou DM</a:t>
            </a:r>
          </a:p>
          <a:p>
            <a:endParaRPr lang="pt-BR" sz="2000" b="1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Meta 51: Realizar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estratificação do risco cardiovascular em 100% das pessoas com HAS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767736" y="342900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</a:t>
            </a:r>
            <a:r>
              <a:rPr lang="pt-BR" b="1" dirty="0"/>
              <a:t>1 84: </a:t>
            </a:r>
            <a:r>
              <a:rPr lang="pt-BR" b="1" dirty="0" smtClean="0"/>
              <a:t>pessoas  </a:t>
            </a:r>
          </a:p>
          <a:p>
            <a:r>
              <a:rPr lang="pt-BR" b="1" dirty="0" smtClean="0"/>
              <a:t>Mês </a:t>
            </a:r>
            <a:r>
              <a:rPr lang="pt-BR" b="1" dirty="0"/>
              <a:t>2 :130  </a:t>
            </a:r>
            <a:r>
              <a:rPr lang="pt-BR" b="1" dirty="0" smtClean="0"/>
              <a:t>pessoas </a:t>
            </a:r>
          </a:p>
          <a:p>
            <a:r>
              <a:rPr lang="pt-BR" b="1" dirty="0" smtClean="0"/>
              <a:t>Mês </a:t>
            </a:r>
            <a:r>
              <a:rPr lang="pt-BR" b="1" dirty="0"/>
              <a:t>3 :226  </a:t>
            </a:r>
            <a:r>
              <a:rPr lang="pt-BR" b="1" dirty="0" smtClean="0"/>
              <a:t>pessoas </a:t>
            </a:r>
            <a:endParaRPr lang="pt-BR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254165041"/>
              </p:ext>
            </p:extLst>
          </p:nvPr>
        </p:nvGraphicFramePr>
        <p:xfrm>
          <a:off x="862286" y="2586601"/>
          <a:ext cx="5905450" cy="353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826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548680"/>
            <a:ext cx="81369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>
                <a:latin typeface="Cambria Math" panose="02040503050406030204" pitchFamily="18" charset="0"/>
                <a:ea typeface="Cambria Math" panose="02040503050406030204" pitchFamily="18" charset="0"/>
              </a:rPr>
              <a:t>Resultados</a:t>
            </a:r>
            <a:endParaRPr lang="pt-BR" sz="2400" b="1" u="sng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pt-BR" sz="2000" b="1" dirty="0">
              <a:solidFill>
                <a:schemeClr val="tx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Objetivo </a:t>
            </a:r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6: Promover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a saúde a pessoas com HAS e à DM</a:t>
            </a:r>
          </a:p>
          <a:p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Meta </a:t>
            </a:r>
            <a:r>
              <a:rPr lang="pt-BR" sz="2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6.1: Garantir </a:t>
            </a:r>
            <a:r>
              <a:rPr lang="pt-BR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orientação nutricional a 100% das pessoas com HAS.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164288" y="3628369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Mês 1 </a:t>
            </a:r>
            <a:r>
              <a:rPr lang="pt-BR" b="1" dirty="0"/>
              <a:t>: 84 </a:t>
            </a:r>
            <a:r>
              <a:rPr lang="pt-BR" b="1" dirty="0" smtClean="0"/>
              <a:t>pessoas</a:t>
            </a:r>
          </a:p>
          <a:p>
            <a:r>
              <a:rPr lang="pt-BR" b="1" dirty="0" smtClean="0"/>
              <a:t>Mês 2 </a:t>
            </a:r>
            <a:r>
              <a:rPr lang="pt-BR" b="1" dirty="0"/>
              <a:t>; 132 </a:t>
            </a:r>
            <a:r>
              <a:rPr lang="pt-BR" b="1" dirty="0" smtClean="0"/>
              <a:t>pessoas </a:t>
            </a:r>
          </a:p>
          <a:p>
            <a:r>
              <a:rPr lang="pt-BR" b="1" dirty="0" smtClean="0"/>
              <a:t>Mês 3 </a:t>
            </a:r>
            <a:r>
              <a:rPr lang="pt-BR" b="1" dirty="0"/>
              <a:t>: 230 </a:t>
            </a:r>
            <a:r>
              <a:rPr lang="pt-BR" b="1" dirty="0" smtClean="0"/>
              <a:t>pessoas  </a:t>
            </a:r>
            <a:endParaRPr lang="pt-BR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939148288"/>
              </p:ext>
            </p:extLst>
          </p:nvPr>
        </p:nvGraphicFramePr>
        <p:xfrm>
          <a:off x="899592" y="2636912"/>
          <a:ext cx="5983044" cy="334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43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04664"/>
            <a:ext cx="813690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RESULTADOS COM 100% EM TODOS OS MESES DE INTERVENÇÃO</a:t>
            </a:r>
          </a:p>
          <a:p>
            <a:endParaRPr lang="pt-BR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400" b="1" dirty="0" smtClean="0">
                <a:ea typeface="Cambria Math" panose="02040503050406030204" pitchFamily="18" charset="0"/>
              </a:rPr>
              <a:t>Meta 2.1 </a:t>
            </a:r>
            <a:r>
              <a:rPr lang="pt-BR" sz="2400" dirty="0"/>
              <a:t>Realizar exame clínico apropriado em 100% das pessoas com </a:t>
            </a:r>
            <a:r>
              <a:rPr lang="pt-BR" sz="2400" dirty="0" smtClean="0"/>
              <a:t>HAS</a:t>
            </a:r>
            <a:endParaRPr lang="pt-BR" sz="2400" dirty="0" smtClean="0">
              <a:ea typeface="Cambria Math" panose="020405030504060302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400" b="1" dirty="0" smtClean="0">
                <a:ea typeface="Cambria Math" panose="02040503050406030204" pitchFamily="18" charset="0"/>
              </a:rPr>
              <a:t>Meta 2.2 </a:t>
            </a:r>
            <a:r>
              <a:rPr lang="pt-BR" sz="2400" dirty="0"/>
              <a:t>Realizar exame clínico apropriado em 100% das pessoas com </a:t>
            </a:r>
            <a:r>
              <a:rPr lang="pt-BR" sz="2400" dirty="0" smtClean="0"/>
              <a:t>DM</a:t>
            </a:r>
            <a:endParaRPr lang="pt-BR" sz="2400" dirty="0" smtClean="0">
              <a:ea typeface="Cambria Math" panose="020405030504060302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400" b="1" dirty="0" smtClean="0">
                <a:ea typeface="Cambria Math" panose="02040503050406030204" pitchFamily="18" charset="0"/>
              </a:rPr>
              <a:t>Meta 3.1 </a:t>
            </a:r>
            <a:r>
              <a:rPr lang="pt-BR" sz="2400" dirty="0"/>
              <a:t>Buscar 100% das pessoas com HAS faltosas às consultas na UBS conforme a periodicidade </a:t>
            </a:r>
            <a:r>
              <a:rPr lang="pt-BR" sz="2400" dirty="0" smtClean="0"/>
              <a:t>recomendada</a:t>
            </a:r>
            <a:endParaRPr lang="pt-BR" sz="2400" b="1" dirty="0" smtClean="0">
              <a:ea typeface="Cambria Math" panose="020405030504060302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400" b="1" dirty="0" smtClean="0">
                <a:ea typeface="Cambria Math" panose="02040503050406030204" pitchFamily="18" charset="0"/>
              </a:rPr>
              <a:t>Meta 3.2 </a:t>
            </a:r>
            <a:r>
              <a:rPr lang="pt-BR" sz="2400" dirty="0"/>
              <a:t>Buscar 100% das pessoas com DM faltosas às consultas na UBS conforme a periodicidade </a:t>
            </a:r>
            <a:r>
              <a:rPr lang="pt-BR" sz="2400" dirty="0" smtClean="0"/>
              <a:t>recomendada</a:t>
            </a:r>
            <a:endParaRPr lang="pt-BR" sz="2400" dirty="0" smtClean="0">
              <a:ea typeface="Cambria Math" panose="020405030504060302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400" b="1" dirty="0" smtClean="0">
                <a:ea typeface="Cambria Math" panose="02040503050406030204" pitchFamily="18" charset="0"/>
              </a:rPr>
              <a:t>Meta 4.2 </a:t>
            </a:r>
            <a:r>
              <a:rPr lang="pt-BR" sz="2400" dirty="0"/>
              <a:t>Manter ficha de acompanhamento de 100% das pessoas com </a:t>
            </a:r>
            <a:r>
              <a:rPr lang="pt-BR" sz="2400" dirty="0" smtClean="0"/>
              <a:t>DM</a:t>
            </a:r>
            <a:endParaRPr lang="pt-BR" sz="2400" dirty="0" smtClean="0">
              <a:ea typeface="Cambria Math" panose="020405030504060302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400" b="1" dirty="0" smtClean="0">
                <a:ea typeface="Cambria Math" panose="02040503050406030204" pitchFamily="18" charset="0"/>
              </a:rPr>
              <a:t>Meta 5.2 </a:t>
            </a:r>
            <a:r>
              <a:rPr lang="pt-BR" sz="2400" dirty="0"/>
              <a:t>Realizar estratificação do risco cardiovascular em 100% das pessoas com </a:t>
            </a:r>
            <a:r>
              <a:rPr lang="pt-BR" sz="2400" dirty="0" smtClean="0"/>
              <a:t>DM</a:t>
            </a:r>
            <a:endParaRPr lang="pt-BR" sz="2400" dirty="0"/>
          </a:p>
          <a:p>
            <a:pPr algn="ctr"/>
            <a:endParaRPr lang="pt-BR" sz="24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36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404664"/>
            <a:ext cx="813690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u="sng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RESULTADOS COM 100% EM TODOS OS MESES DE INTERVENÇÃO</a:t>
            </a:r>
          </a:p>
          <a:p>
            <a:endParaRPr lang="pt-BR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400" b="1" dirty="0" smtClean="0">
                <a:ea typeface="Cambria Math" panose="02040503050406030204" pitchFamily="18" charset="0"/>
              </a:rPr>
              <a:t>Meta 6.3 </a:t>
            </a:r>
            <a:r>
              <a:rPr lang="pt-BR" sz="2400" dirty="0"/>
              <a:t>Garantir orientação em relação à prática regular de atividade física a 100% das pessoas com HAS</a:t>
            </a:r>
            <a:r>
              <a:rPr lang="pt-BR" sz="2400" dirty="0" smtClean="0">
                <a:ea typeface="Cambria Math" panose="02040503050406030204" pitchFamily="18" charset="0"/>
              </a:rPr>
              <a:t> </a:t>
            </a:r>
          </a:p>
          <a:p>
            <a:pPr algn="just">
              <a:spcAft>
                <a:spcPts val="1200"/>
              </a:spcAft>
            </a:pPr>
            <a:r>
              <a:rPr lang="pt-BR" sz="2400" b="1" dirty="0" smtClean="0">
                <a:ea typeface="Cambria Math" panose="02040503050406030204" pitchFamily="18" charset="0"/>
              </a:rPr>
              <a:t>Meta 6.4 </a:t>
            </a:r>
            <a:r>
              <a:rPr lang="pt-BR" sz="2400" dirty="0"/>
              <a:t>Garantir orientação em relação à prática regular de atividade física a 100% das pessoas com DM</a:t>
            </a:r>
            <a:endParaRPr lang="pt-BR" sz="2400" dirty="0" smtClean="0">
              <a:ea typeface="Cambria Math" panose="020405030504060302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400" b="1" dirty="0" smtClean="0">
                <a:ea typeface="Cambria Math" panose="02040503050406030204" pitchFamily="18" charset="0"/>
              </a:rPr>
              <a:t>Meta 6.5 </a:t>
            </a:r>
            <a:r>
              <a:rPr lang="pt-BR" sz="2400" dirty="0"/>
              <a:t>Garantir orientação sobre os riscos do tabagismo a 100% das pessoas </a:t>
            </a:r>
            <a:r>
              <a:rPr lang="pt-BR" sz="2400" dirty="0" smtClean="0"/>
              <a:t>com HAS</a:t>
            </a:r>
            <a:endParaRPr lang="pt-BR" sz="2400" dirty="0" smtClean="0">
              <a:ea typeface="Cambria Math" panose="020405030504060302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400" b="1" dirty="0" smtClean="0">
                <a:ea typeface="Cambria Math" panose="02040503050406030204" pitchFamily="18" charset="0"/>
              </a:rPr>
              <a:t>Meta 6.6 </a:t>
            </a:r>
            <a:r>
              <a:rPr lang="pt-BR" sz="2400" dirty="0"/>
              <a:t>Garantir orientação sobre os riscos do tabagismo a 100% das pessoas com </a:t>
            </a:r>
            <a:r>
              <a:rPr lang="pt-BR" sz="2400" dirty="0" smtClean="0"/>
              <a:t>DM</a:t>
            </a:r>
            <a:endParaRPr lang="pt-BR" sz="2400" dirty="0" smtClean="0">
              <a:ea typeface="Cambria Math" panose="020405030504060302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400" b="1" dirty="0" smtClean="0">
                <a:ea typeface="Cambria Math" panose="02040503050406030204" pitchFamily="18" charset="0"/>
              </a:rPr>
              <a:t>Meta 6.7 </a:t>
            </a:r>
            <a:r>
              <a:rPr lang="pt-BR" sz="2400" dirty="0"/>
              <a:t>Garantir orientação sobre higiene bucal a 100% das pessoas com HAS </a:t>
            </a:r>
            <a:endParaRPr lang="pt-BR" sz="2400" dirty="0" smtClean="0">
              <a:ea typeface="Cambria Math" panose="020405030504060302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pt-BR" sz="2400" b="1" dirty="0" smtClean="0">
                <a:ea typeface="Cambria Math" panose="02040503050406030204" pitchFamily="18" charset="0"/>
              </a:rPr>
              <a:t>Meta 6.8 </a:t>
            </a:r>
            <a:r>
              <a:rPr lang="pt-BR" sz="2400" dirty="0"/>
              <a:t>Garantir orientação sobre higiene bucal a 100% das pessoas com </a:t>
            </a:r>
            <a:r>
              <a:rPr lang="pt-BR" sz="2400" dirty="0" smtClean="0"/>
              <a:t>DM </a:t>
            </a:r>
            <a:endParaRPr lang="pt-BR" sz="2400" dirty="0"/>
          </a:p>
          <a:p>
            <a:pPr algn="just">
              <a:spcAft>
                <a:spcPts val="1200"/>
              </a:spcAft>
            </a:pPr>
            <a:endParaRPr lang="pt-BR" sz="24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03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548680"/>
            <a:ext cx="81638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7030A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AÇÕES DE PREVENÇÃO E PROMOÇÃO EM SAÚDE</a:t>
            </a:r>
            <a:endParaRPr lang="pt-BR" sz="2800" dirty="0">
              <a:solidFill>
                <a:srgbClr val="7030A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3074" name="Picture 2" descr="D:\curso de especialização\GORRETTE\20140716_0937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9005"/>
            <a:ext cx="4491490" cy="26839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urso de especialização\GORRETTE\20140716_093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97884"/>
            <a:ext cx="3744416" cy="261907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:\Users\PC Cliente\AppData\Local\Microsoft\Windows\Temporary Internet Files\Content.Word\20160120_1128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5" y="1587862"/>
            <a:ext cx="3816424" cy="212693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" name="Imagem 2" descr="C:\Users\PC Cliente\AppData\Local\Microsoft\Windows\Temporary Internet Files\Content.Word\IMG-20151210-WA00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754" y="1523252"/>
            <a:ext cx="3007360" cy="225615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4" name="Imagem 3" descr="C:\Users\PC Cliente\AppData\Local\Microsoft\Windows\Temporary Internet Files\Content.Word\20160114_1438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3892365" cy="273630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5" name="CaixaDeTexto 4"/>
          <p:cNvSpPr txBox="1"/>
          <p:nvPr/>
        </p:nvSpPr>
        <p:spPr>
          <a:xfrm>
            <a:off x="1547664" y="587937"/>
            <a:ext cx="5913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7030A0"/>
                </a:solidFill>
              </a:rPr>
              <a:t>REGISTRO DE VISITAS DOMICILIARES </a:t>
            </a:r>
            <a:endParaRPr lang="pt-BR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9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394736" y="260648"/>
            <a:ext cx="8136904" cy="67406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800" b="1" dirty="0" smtClean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DISCUSSÃO</a:t>
            </a:r>
          </a:p>
          <a:p>
            <a:pPr algn="ctr"/>
            <a:endParaRPr lang="pt-BR" sz="2800" b="1" dirty="0">
              <a:solidFill>
                <a:srgbClr val="2F2B2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itchFamily="34" charset="0"/>
            </a:endParaRPr>
          </a:p>
          <a:p>
            <a:r>
              <a:rPr lang="pt-BR" sz="2800" b="1" dirty="0" smtClean="0">
                <a:solidFill>
                  <a:srgbClr val="2F2B20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Importância para a comunidade:</a:t>
            </a:r>
          </a:p>
          <a:p>
            <a:endParaRPr lang="pt-BR" sz="2800" b="1" dirty="0">
              <a:solidFill>
                <a:srgbClr val="2F2B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b="1" dirty="0" smtClean="0">
                <a:solidFill>
                  <a:srgbClr val="2F2B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t-BR" sz="2800" dirty="0" smtClean="0">
                <a:solidFill>
                  <a:srgbClr val="2F2B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Os  usuários passaram a receber uma atendimento mais humanizado e sistematizado graças a intervenção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rgbClr val="2F2B2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Melhora do acolhimento e o acompanhamento destes usuários </a:t>
            </a:r>
            <a:endParaRPr lang="pt-BR" sz="2800" dirty="0">
              <a:solidFill>
                <a:srgbClr val="2F2B2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 smtClean="0"/>
              <a:t>Melhoramos </a:t>
            </a:r>
            <a:r>
              <a:rPr lang="pt-BR" sz="2800" dirty="0"/>
              <a:t>a qualidade do </a:t>
            </a:r>
            <a:r>
              <a:rPr lang="pt-BR" sz="2800" dirty="0" smtClean="0"/>
              <a:t>atendimento , com  </a:t>
            </a:r>
            <a:r>
              <a:rPr lang="pt-BR" sz="2800" dirty="0"/>
              <a:t>a classificação de risco dos hipertensos e </a:t>
            </a:r>
            <a:r>
              <a:rPr lang="pt-BR" sz="2800" dirty="0" smtClean="0"/>
              <a:t>diabéticos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800" dirty="0" smtClean="0"/>
              <a:t> Priorização dos atendimento ao público alvo. </a:t>
            </a:r>
            <a:endParaRPr lang="pt-BR" sz="2800" dirty="0"/>
          </a:p>
          <a:p>
            <a:pPr algn="just"/>
            <a:endParaRPr lang="pt-BR" sz="2800" b="1" dirty="0" smtClean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endParaRPr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4151E1F1-C141-41B1-91F1-3121E1E161F1}" type="slidenum">
              <a:rPr lang="pt-BR">
                <a:solidFill>
                  <a:srgbClr val="FFFFFF"/>
                </a:solidFill>
                <a:latin typeface="Calibri"/>
              </a:rPr>
              <a:t>29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2708920"/>
            <a:ext cx="855232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mbria" panose="02040503050406030204" pitchFamily="18" charset="0"/>
                <a:ea typeface="Calibri" panose="020F0502020204030204" pitchFamily="34" charset="0"/>
              </a:rPr>
              <a:t>População:</a:t>
            </a:r>
            <a:r>
              <a:rPr lang="pt-BR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  25.927   </a:t>
            </a:r>
            <a:r>
              <a:rPr lang="pt-BR" sz="2400" dirty="0">
                <a:latin typeface="Cambria" panose="02040503050406030204" pitchFamily="18" charset="0"/>
                <a:ea typeface="Calibri" panose="020F0502020204030204" pitchFamily="34" charset="0"/>
              </a:rPr>
              <a:t>habitantes. (IBGE,2013 </a:t>
            </a:r>
            <a:r>
              <a:rPr lang="pt-BR" sz="2400" dirty="0" smtClean="0">
                <a:latin typeface="Cambria" panose="02040503050406030204" pitchFamily="18" charset="0"/>
                <a:ea typeface="Calibri" panose="020F0502020204030204" pitchFamily="34" charset="0"/>
              </a:rPr>
              <a:t>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Cambria" panose="02040503050406030204" pitchFamily="18" charset="0"/>
              </a:rPr>
              <a:t>Agricultura e forte  criação de gado </a:t>
            </a:r>
            <a:r>
              <a:rPr lang="pt-BR" sz="2400" dirty="0" smtClean="0">
                <a:latin typeface="Cambria" panose="02040503050406030204" pitchFamily="18" charset="0"/>
              </a:rPr>
              <a:t>Possui </a:t>
            </a:r>
            <a:r>
              <a:rPr lang="pt-BR" sz="2400" dirty="0">
                <a:latin typeface="Cambria" panose="02040503050406030204" pitchFamily="18" charset="0"/>
              </a:rPr>
              <a:t>universidades públicas e privadas. Apresenta grande migração da população em busca de melhores condições  de vida. </a:t>
            </a:r>
            <a:endParaRPr lang="pt-BR" sz="24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just"/>
            <a:endParaRPr lang="pt-BR" sz="24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b="1" dirty="0" smtClean="0">
                <a:latin typeface="Cambria" panose="02040503050406030204" pitchFamily="18" charset="0"/>
              </a:rPr>
              <a:t>Serviços de saúde: </a:t>
            </a:r>
            <a:r>
              <a:rPr lang="pt-BR" sz="2400" dirty="0" smtClean="0">
                <a:latin typeface="Cambria" panose="02040503050406030204" pitchFamily="18" charset="0"/>
              </a:rPr>
              <a:t>11  </a:t>
            </a:r>
            <a:r>
              <a:rPr lang="pt-BR" sz="2400" dirty="0">
                <a:latin typeface="Cambria" panose="02040503050406030204" pitchFamily="18" charset="0"/>
              </a:rPr>
              <a:t>ESF /  01 CAPS /01 NASF   / 01  hospital estadual/ 01 CEO / Serviço Móvel de Urgência /UPA em construção.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400" dirty="0">
              <a:latin typeface="Cambria" panose="020405030504060302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051720" y="764704"/>
            <a:ext cx="4978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MUNICÍPIO DE CORRENTE/PI</a:t>
            </a:r>
            <a:endParaRPr lang="pt-BR" sz="280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539552" y="404664"/>
            <a:ext cx="7632849" cy="590465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800" b="1" dirty="0">
                <a:latin typeface="Cambria Math" panose="02040503050406030204" pitchFamily="18" charset="0"/>
                <a:ea typeface="Cambria Math" panose="02040503050406030204" pitchFamily="18" charset="0"/>
                <a:cs typeface="Arial" pitchFamily="34" charset="0"/>
              </a:rPr>
              <a:t>DISCUSSÃO</a:t>
            </a:r>
          </a:p>
          <a:p>
            <a:endParaRPr lang="pt-BR" sz="2400" b="1" dirty="0" smtClean="0">
              <a:solidFill>
                <a:srgbClr val="2F2B20"/>
              </a:solidFill>
              <a:latin typeface="Calibri"/>
            </a:endParaRPr>
          </a:p>
          <a:p>
            <a:r>
              <a:rPr lang="pt-BR" sz="2400" b="1" dirty="0" smtClean="0">
                <a:solidFill>
                  <a:srgbClr val="2F2B20"/>
                </a:solidFill>
                <a:latin typeface="Calibri"/>
              </a:rPr>
              <a:t>Importância para a equipe:</a:t>
            </a:r>
          </a:p>
          <a:p>
            <a:r>
              <a:rPr lang="pt-BR" sz="2400" b="1" dirty="0" smtClean="0">
                <a:solidFill>
                  <a:srgbClr val="2F2B20"/>
                </a:solidFill>
                <a:latin typeface="Calibri"/>
              </a:rPr>
              <a:t> </a:t>
            </a:r>
            <a:endParaRPr sz="2400" dirty="0"/>
          </a:p>
          <a:p>
            <a:endParaRPr sz="2400" dirty="0">
              <a:cs typeface="Arial" panose="020B0604020202020204" pitchFamily="34" charset="0"/>
            </a:endParaRPr>
          </a:p>
          <a:p>
            <a:pPr marL="742950" lvl="1" indent="-285750" algn="just">
              <a:buSzPct val="45000"/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	</a:t>
            </a:r>
            <a:r>
              <a:rPr lang="pt-BR" sz="2400" dirty="0" smtClean="0">
                <a:cs typeface="Arial" panose="020B0604020202020204" pitchFamily="34" charset="0"/>
              </a:rPr>
              <a:t>Melhora do atendimento ao revisar o conhecimento e seguir os protocolos, bem como reunindo-se para discutir sobre as dificuldades e encontrar soluções. </a:t>
            </a:r>
            <a:endParaRPr sz="2400" dirty="0"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solidFill>
                  <a:srgbClr val="2F2B20"/>
                </a:solidFill>
                <a:latin typeface="Calibri"/>
              </a:rPr>
              <a:t>Importância para </a:t>
            </a:r>
            <a:r>
              <a:rPr lang="pt-BR" sz="2400" b="1" dirty="0" smtClean="0">
                <a:solidFill>
                  <a:srgbClr val="2F2B20"/>
                </a:solidFill>
                <a:latin typeface="Calibri"/>
              </a:rPr>
              <a:t>o serviço: </a:t>
            </a:r>
          </a:p>
          <a:p>
            <a:endParaRPr dirty="0">
              <a:solidFill>
                <a:srgbClr val="FF0000"/>
              </a:solidFill>
            </a:endParaRPr>
          </a:p>
          <a:p>
            <a:pPr marL="800100" lvl="1" indent="-342900" algn="just">
              <a:buSzPct val="45000"/>
              <a:buFont typeface="Wingdings" panose="05000000000000000000" pitchFamily="2" charset="2"/>
              <a:buChar char="Ø"/>
            </a:pPr>
            <a:r>
              <a:rPr lang="pt-BR" sz="2400" dirty="0">
                <a:ea typeface="Cambria Math" panose="02040503050406030204" pitchFamily="18" charset="0"/>
              </a:rPr>
              <a:t> </a:t>
            </a:r>
            <a:r>
              <a:rPr lang="pt-BR" sz="2400" dirty="0" smtClean="0">
                <a:ea typeface="Cambria Math" panose="02040503050406030204" pitchFamily="18" charset="0"/>
              </a:rPr>
              <a:t>   Melhoria da </a:t>
            </a:r>
            <a:r>
              <a:rPr lang="pt-BR" sz="2400" dirty="0" smtClean="0">
                <a:ea typeface="Cambria Math" panose="02040503050406030204" pitchFamily="18" charset="0"/>
                <a:cs typeface="Arial" panose="020B0604020202020204" pitchFamily="34" charset="0"/>
              </a:rPr>
              <a:t> organização do serviço e contamos com o apoio dos gestores, ainda há muito a ser melhorado, mas a ponte  para a  discussão foi construída . </a:t>
            </a:r>
            <a:endParaRPr sz="2400" dirty="0"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pPr algn="just"/>
            <a:endParaRPr sz="24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endParaRPr>
          </a:p>
          <a:p>
            <a:endParaRPr dirty="0"/>
          </a:p>
        </p:txBody>
      </p:sp>
      <p:sp>
        <p:nvSpPr>
          <p:cNvPr id="51" name="CustomShape 2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61A1A161-B131-41A1-B151-6111614151C1}" type="slidenum">
              <a:rPr lang="pt-BR">
                <a:solidFill>
                  <a:srgbClr val="FFFFFF"/>
                </a:solidFill>
                <a:latin typeface="Calibri"/>
              </a:rPr>
              <a:t>30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251520" y="692696"/>
            <a:ext cx="8640960" cy="5586292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2800" b="1" u="sng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Reflexão </a:t>
            </a:r>
            <a:r>
              <a:rPr lang="pt-BR" sz="2800" b="1" u="sng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crítica sobre meu processo de </a:t>
            </a:r>
            <a:r>
              <a:rPr lang="pt-BR" sz="2800" b="1" u="sng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aprendizagem</a:t>
            </a:r>
            <a:endParaRPr sz="2800" b="1" dirty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/>
            <a:endParaRPr lang="pt-BR" sz="2400" dirty="0">
              <a:solidFill>
                <a:srgbClr val="2F2B20"/>
              </a:solidFill>
              <a:latin typeface="Calibri"/>
            </a:endParaRPr>
          </a:p>
          <a:p>
            <a:pPr algn="just"/>
            <a:r>
              <a:rPr lang="pt-BR" sz="2400" dirty="0" smtClean="0">
                <a:solidFill>
                  <a:srgbClr val="2F2B20"/>
                </a:solidFill>
                <a:latin typeface="Calibri"/>
              </a:rPr>
              <a:t>	</a:t>
            </a:r>
            <a:r>
              <a:rPr lang="pt-BR" sz="2400" dirty="0"/>
              <a:t>T</a:t>
            </a:r>
            <a:r>
              <a:rPr lang="pt-BR" sz="2400" dirty="0" smtClean="0"/>
              <a:t>odo </a:t>
            </a:r>
            <a:r>
              <a:rPr lang="pt-BR" sz="2400" dirty="0"/>
              <a:t>o </a:t>
            </a:r>
            <a:r>
              <a:rPr lang="pt-BR" sz="2400" dirty="0" smtClean="0"/>
              <a:t>aprendizado no curso </a:t>
            </a:r>
            <a:r>
              <a:rPr lang="pt-BR" sz="2400" dirty="0"/>
              <a:t>foi relevante, a </a:t>
            </a:r>
            <a:r>
              <a:rPr lang="pt-BR" sz="2400" b="1" dirty="0"/>
              <a:t>aquisição de novos </a:t>
            </a:r>
            <a:r>
              <a:rPr lang="pt-BR" sz="2400" b="1" dirty="0" smtClean="0"/>
              <a:t>conhecimentos</a:t>
            </a:r>
            <a:r>
              <a:rPr lang="pt-BR" sz="2400" dirty="0" smtClean="0"/>
              <a:t> </a:t>
            </a:r>
            <a:r>
              <a:rPr lang="pt-BR" sz="2400" dirty="0"/>
              <a:t>foram partilhados com a equipe </a:t>
            </a:r>
            <a:r>
              <a:rPr lang="pt-BR" sz="2400" dirty="0" smtClean="0"/>
              <a:t>somou-se </a:t>
            </a:r>
            <a:r>
              <a:rPr lang="pt-BR" sz="2400" dirty="0"/>
              <a:t>para evolução de todos como melhores </a:t>
            </a:r>
            <a:r>
              <a:rPr lang="pt-BR" sz="2400" dirty="0" smtClean="0"/>
              <a:t>profissionais.</a:t>
            </a:r>
          </a:p>
          <a:p>
            <a:pPr algn="just">
              <a:lnSpc>
                <a:spcPct val="150000"/>
              </a:lnSpc>
            </a:pPr>
            <a:endParaRPr lang="pt-BR" sz="2400" dirty="0" smtClean="0"/>
          </a:p>
          <a:p>
            <a:pPr algn="just"/>
            <a:r>
              <a:rPr lang="pt-BR" sz="2400" dirty="0" smtClean="0"/>
              <a:t>	A </a:t>
            </a:r>
            <a:r>
              <a:rPr lang="pt-BR" sz="2400" dirty="0"/>
              <a:t>intervenção possibilitou um </a:t>
            </a:r>
            <a:r>
              <a:rPr lang="pt-BR" sz="2400" b="1" dirty="0"/>
              <a:t>olhar diferenciado para a população</a:t>
            </a:r>
            <a:r>
              <a:rPr lang="pt-BR" sz="2400" dirty="0"/>
              <a:t> </a:t>
            </a:r>
            <a:r>
              <a:rPr lang="pt-BR" sz="2400" dirty="0" smtClean="0"/>
              <a:t>e </a:t>
            </a:r>
            <a:r>
              <a:rPr lang="pt-BR" sz="2400" dirty="0"/>
              <a:t>a tentativa de modificar os modos e estilo de </a:t>
            </a:r>
            <a:r>
              <a:rPr lang="pt-BR" sz="2400" dirty="0" smtClean="0"/>
              <a:t>vida</a:t>
            </a:r>
            <a:r>
              <a:rPr lang="pt-BR" sz="2400" dirty="0"/>
              <a:t> </a:t>
            </a:r>
            <a:r>
              <a:rPr lang="pt-BR" sz="2400" dirty="0" smtClean="0"/>
              <a:t>da mesma</a:t>
            </a:r>
            <a:endParaRPr lang="pt-BR" dirty="0" smtClean="0"/>
          </a:p>
          <a:p>
            <a:pPr>
              <a:lnSpc>
                <a:spcPct val="150000"/>
              </a:lnSpc>
            </a:pPr>
            <a:endParaRPr lang="pt-BR" dirty="0"/>
          </a:p>
          <a:p>
            <a:r>
              <a:rPr lang="pt-BR" sz="2400" dirty="0" smtClean="0"/>
              <a:t>	Encontrei  dificuldades, a barreira da língua foi superada graças ao estudo e apoio dos colegas, o ambiente virtual e acesso precário a internet dificultaram o andamento do curso.</a:t>
            </a:r>
            <a:endParaRPr sz="2400" dirty="0"/>
          </a:p>
        </p:txBody>
      </p:sp>
      <p:sp>
        <p:nvSpPr>
          <p:cNvPr id="53" name="CustomShape 2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31310101-11E1-4101-81F1-B131A1417141}" type="slidenum">
              <a:rPr lang="pt-BR">
                <a:solidFill>
                  <a:srgbClr val="FFFFFF"/>
                </a:solidFill>
                <a:latin typeface="Calibri"/>
              </a:rPr>
              <a:t>31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548680"/>
            <a:ext cx="820891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u="sng" dirty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Reflexão crítica sobre meu processo de </a:t>
            </a:r>
            <a:r>
              <a:rPr lang="pt-BR" sz="2800" b="1" u="sng" dirty="0" smtClean="0">
                <a:solidFill>
                  <a:srgbClr val="002060"/>
                </a:solidFill>
                <a:latin typeface="Cambria" panose="02040503050406030204" pitchFamily="18" charset="0"/>
                <a:cs typeface="Arial" pitchFamily="34" charset="0"/>
              </a:rPr>
              <a:t>aprendizagem</a:t>
            </a:r>
          </a:p>
          <a:p>
            <a:pPr algn="ctr"/>
            <a:endParaRPr lang="pt-BR" sz="2800" b="1" u="sng" dirty="0" smtClean="0">
              <a:solidFill>
                <a:srgbClr val="002060"/>
              </a:solidFill>
              <a:latin typeface="Cambria" panose="02040503050406030204" pitchFamily="18" charset="0"/>
              <a:cs typeface="Arial" pitchFamily="34" charset="0"/>
            </a:endParaRPr>
          </a:p>
          <a:p>
            <a:pPr algn="just"/>
            <a:endParaRPr lang="pt-BR" sz="24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	</a:t>
            </a:r>
            <a:r>
              <a:rPr lang="pt-BR" sz="2400" dirty="0" smtClean="0"/>
              <a:t> A rotina de trabalho e o cumprimento de prazos criaram grande angústia,  em alguns momentos que quase levaram a desistência,  no entanto o desejo de continuar no Brasil, o apoio de amigos, família   e das orientadoras, Linda Cristina e Catiuscie  fizeram com chegasse até aqui.   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/>
              <a:t>Foi muito gratificante cursar  a </a:t>
            </a:r>
            <a:r>
              <a:rPr lang="pt-BR" sz="2400" dirty="0" smtClean="0"/>
              <a:t>especialização,  </a:t>
            </a:r>
            <a:r>
              <a:rPr lang="pt-BR" sz="2400" dirty="0"/>
              <a:t>mesmo com as dificuldades, muito aprendi no Brasil, e grande alegria sinto em como médico poder fazer a diferença na comunidade onde atuo.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908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401248"/>
            <a:ext cx="8388424" cy="57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2400"/>
              </a:spcBef>
              <a:spcAft>
                <a:spcPts val="2400"/>
              </a:spcAft>
            </a:pPr>
            <a:r>
              <a:rPr lang="pt-BR" sz="2400" b="1" kern="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Referências</a:t>
            </a:r>
            <a:endParaRPr lang="pt-BR" sz="2400" b="1" kern="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971600" y="2204864"/>
            <a:ext cx="6480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          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331640" y="41490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   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65341" y="1456035"/>
            <a:ext cx="849694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 </a:t>
            </a:r>
            <a:r>
              <a:rPr lang="pt-BR" dirty="0" smtClean="0"/>
              <a:t>BRASIL</a:t>
            </a:r>
            <a:r>
              <a:rPr lang="pt-BR" dirty="0"/>
              <a:t>. Ministério da Saúde. INCA. Dados sobre câncer do colo do útero. 2008 Disponível em: </a:t>
            </a:r>
            <a:r>
              <a:rPr lang="pt-BR" dirty="0" smtClean="0"/>
              <a:t>&lt;http</a:t>
            </a:r>
            <a:r>
              <a:rPr lang="pt-BR" dirty="0"/>
              <a:t>://www.inca.org.br&gt;, Acessado em: 10 fev 2009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 BRASIL</a:t>
            </a:r>
            <a:r>
              <a:rPr lang="pt-BR" dirty="0"/>
              <a:t>. Ministério da Saúde. Normas e Manual Técnico Caderno de Atenção Básica nº 37. Hipertensão Arterial Sistêmica. MS. Brasília - DF 2013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BRASIL</a:t>
            </a:r>
            <a:r>
              <a:rPr lang="pt-BR" dirty="0"/>
              <a:t>. Ministério da Saúde. Normas e Manual Técnico Caderno de Atenção Básica. Diabetes Mellitus nª 36. MS. Brasília - DF 2013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Censo </a:t>
            </a:r>
            <a:r>
              <a:rPr lang="pt-BR" dirty="0"/>
              <a:t>Populacional 2013 Censo Populacional 2013. Instituto Brasileiro de Geografia e Estatística (IBGE) (29 de agosto de 2013). Página visitada em 23 de setembro de 2013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MINISTÉRIO </a:t>
            </a:r>
            <a:r>
              <a:rPr lang="pt-BR" dirty="0"/>
              <a:t>DA SAÚDE. Secretaria de Atenção à Saúde. Departamento de Atenção Básica. DIABETES MELLITUS. Cadernos de Atenção Básica - n.º 16. Série A. Normas e Manuais Técnicos. Brasília – DF. 2006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/>
              <a:t>MINISTÉRIO </a:t>
            </a:r>
            <a:r>
              <a:rPr lang="pt-BR" dirty="0"/>
              <a:t>DA SAÚDE. Cadernos de Atenção Básica Nº 33.Saúde da Criança: Crescimento e Desenvolvimrnto.Brasilia´DF.2012.</a:t>
            </a:r>
          </a:p>
          <a:p>
            <a:r>
              <a:rPr lang="pt-BR" dirty="0" smtClean="0"/>
              <a:t>                                                                               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27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31E1D151-B111-41B1-A1E1-11B12161D121}" type="slidenum">
              <a:rPr lang="pt-BR">
                <a:solidFill>
                  <a:srgbClr val="FFFFFF"/>
                </a:solidFill>
                <a:latin typeface="Calibri"/>
              </a:rPr>
              <a:t>34</a:t>
            </a:fld>
            <a:endParaRPr dirty="0"/>
          </a:p>
        </p:txBody>
      </p:sp>
      <p:sp>
        <p:nvSpPr>
          <p:cNvPr id="72" name="CustomShape 2"/>
          <p:cNvSpPr/>
          <p:nvPr/>
        </p:nvSpPr>
        <p:spPr>
          <a:xfrm>
            <a:off x="0" y="0"/>
            <a:ext cx="8531640" cy="68580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pPr>
              <a:buSzPct val="45000"/>
            </a:pPr>
            <a:endParaRPr lang="pt-BR" sz="4800" b="1" dirty="0" smtClean="0">
              <a:solidFill>
                <a:srgbClr val="0070C0"/>
              </a:solidFill>
              <a:latin typeface="Calibri"/>
            </a:endParaRPr>
          </a:p>
          <a:p>
            <a:pPr>
              <a:buSzPct val="45000"/>
            </a:pPr>
            <a:endParaRPr lang="pt-BR" sz="4800" b="1" dirty="0">
              <a:solidFill>
                <a:srgbClr val="0070C0"/>
              </a:solidFill>
              <a:latin typeface="Calibri"/>
            </a:endParaRPr>
          </a:p>
          <a:p>
            <a:pPr algn="ctr">
              <a:buSzPct val="45000"/>
            </a:pPr>
            <a:r>
              <a:rPr lang="pt-BR" sz="4800" b="1" dirty="0" smtClean="0">
                <a:solidFill>
                  <a:srgbClr val="0070C0"/>
                </a:solidFill>
                <a:latin typeface="Calibri"/>
              </a:rPr>
              <a:t>OBRIGADO</a:t>
            </a:r>
            <a:r>
              <a:rPr lang="pt-BR" sz="4800" b="1" dirty="0">
                <a:solidFill>
                  <a:srgbClr val="0070C0"/>
                </a:solidFill>
                <a:latin typeface="Calibri"/>
              </a:rPr>
              <a:t>!</a:t>
            </a:r>
            <a:endParaRPr sz="4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47306" y="404664"/>
            <a:ext cx="2521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CORRENTE/PI</a:t>
            </a:r>
            <a:endParaRPr lang="pt-BR" sz="28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627958"/>
              </p:ext>
            </p:extLst>
          </p:nvPr>
        </p:nvGraphicFramePr>
        <p:xfrm>
          <a:off x="1367644" y="3219792"/>
          <a:ext cx="3348372" cy="28273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8372"/>
              </a:tblGrid>
              <a:tr h="255301"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2553011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effectLst/>
                        </a:rPr>
                        <a:t>Corrente,</a:t>
                      </a:r>
                      <a:r>
                        <a:rPr lang="pt-BR" sz="2400" baseline="0" dirty="0" smtClean="0">
                          <a:effectLst/>
                        </a:rPr>
                        <a:t> localizada no extremo Sul do Piauí </a:t>
                      </a:r>
                    </a:p>
                    <a:p>
                      <a:pPr algn="ctr"/>
                      <a:r>
                        <a:rPr lang="pt-B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Figura: 1 Mapa </a:t>
                      </a:r>
                    </a:p>
                    <a:p>
                      <a:pPr algn="ctr"/>
                      <a:r>
                        <a:rPr lang="pt-BR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Fonte: IBGE 2014</a:t>
                      </a:r>
                    </a:p>
                    <a:p>
                      <a:pPr indent="54038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graphicFrame>
        <p:nvGraphicFramePr>
          <p:cNvPr id="5" name="Objet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28505"/>
              </p:ext>
            </p:extLst>
          </p:nvPr>
        </p:nvGraphicFramePr>
        <p:xfrm>
          <a:off x="5652120" y="2276872"/>
          <a:ext cx="2895600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Imagem" r:id="rId3" imgW="0" imgH="0" progId="StaticMetafile">
                  <p:embed/>
                </p:oleObj>
              </mc:Choice>
              <mc:Fallback>
                <p:oleObj name="Imagem" r:id="rId3" imgW="0" imgH="0" progId="StaticMetafile">
                  <p:embed/>
                  <p:pic>
                    <p:nvPicPr>
                      <p:cNvPr id="0" name="rectole0000000000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2276872"/>
                        <a:ext cx="2895600" cy="40862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2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94529" y="331075"/>
            <a:ext cx="27142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srgbClr val="002060"/>
                </a:solidFill>
              </a:rPr>
              <a:t>UBS Caxingó</a:t>
            </a:r>
            <a:endParaRPr lang="pt-BR" sz="32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D:\curso de especialização\GORRETTE\20150511_171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008" y="1005204"/>
            <a:ext cx="527945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flipH="1">
            <a:off x="5392854" y="4365104"/>
            <a:ext cx="2419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       ESF Caxingó </a:t>
            </a:r>
            <a:endParaRPr lang="pt-BR" b="1" dirty="0"/>
          </a:p>
        </p:txBody>
      </p:sp>
      <p:pic>
        <p:nvPicPr>
          <p:cNvPr id="2052" name="Picture 4" descr="D:\curso de especialização\GORRETTE\20150511_135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05204"/>
            <a:ext cx="3888432" cy="576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16016" y="6093296"/>
            <a:ext cx="221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UBS Morro redondo 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9401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1"/>
          <p:cNvSpPr/>
          <p:nvPr/>
        </p:nvSpPr>
        <p:spPr>
          <a:xfrm>
            <a:off x="29428" y="1772816"/>
            <a:ext cx="8899920" cy="5589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just"/>
            <a:endParaRPr lang="pt-BR" sz="28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800" dirty="0" smtClean="0">
                <a:solidFill>
                  <a:srgbClr val="2F2B20"/>
                </a:solidFill>
                <a:latin typeface="Cambria" panose="02040503050406030204" pitchFamily="18" charset="0"/>
              </a:rPr>
              <a:t>População: </a:t>
            </a:r>
            <a:r>
              <a:rPr lang="pt-BR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1.551</a:t>
            </a:r>
            <a:r>
              <a:rPr lang="pt-BR" sz="28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 pessoas</a:t>
            </a:r>
            <a:endParaRPr sz="2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457200"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800" b="1" dirty="0" smtClean="0">
                <a:solidFill>
                  <a:srgbClr val="2F2B20"/>
                </a:solidFill>
                <a:latin typeface="Cambria" panose="02040503050406030204" pitchFamily="18" charset="0"/>
              </a:rPr>
              <a:t>Composição equipe</a:t>
            </a:r>
            <a:r>
              <a:rPr lang="pt-BR" sz="2800" dirty="0" smtClean="0">
                <a:solidFill>
                  <a:srgbClr val="2F2B20"/>
                </a:solidFill>
                <a:latin typeface="Cambria" panose="02040503050406030204" pitchFamily="18" charset="0"/>
              </a:rPr>
              <a:t>: 01 médico /01 enfermeira/01 odontólogo/ 04 agentes comunitários de saúde/ 01 técnica de enfermagem/01 aux. De saúde bucal</a:t>
            </a:r>
          </a:p>
          <a:p>
            <a:pPr marL="457200" indent="-457200" algn="just">
              <a:spcAft>
                <a:spcPts val="1800"/>
              </a:spcAft>
              <a:buFont typeface="Arial" pitchFamily="34" charset="0"/>
              <a:buChar char="•"/>
            </a:pPr>
            <a:r>
              <a:rPr lang="pt-BR" sz="2800" dirty="0" smtClean="0">
                <a:latin typeface="Cambria" panose="02040503050406030204" pitchFamily="18" charset="0"/>
              </a:rPr>
              <a:t>O trabalho é desenvolvido em duas estruturas físicas bem similares, sem acessibilidade, antigas e precisando de reformas. </a:t>
            </a:r>
            <a:endParaRPr sz="2800" dirty="0">
              <a:latin typeface="Cambria" panose="020405030504060302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sz="28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CustomShape 2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915131A1-F141-41A1-8111-E151B1E191F1}" type="slidenum">
              <a:rPr lang="pt-BR">
                <a:solidFill>
                  <a:srgbClr val="FFFFFF"/>
                </a:solidFill>
                <a:latin typeface="Calibri"/>
              </a:rPr>
              <a:t>6</a:t>
            </a:fld>
            <a:endParaRPr dirty="0"/>
          </a:p>
        </p:txBody>
      </p:sp>
      <p:sp>
        <p:nvSpPr>
          <p:cNvPr id="4" name="Retângulo 3"/>
          <p:cNvSpPr/>
          <p:nvPr/>
        </p:nvSpPr>
        <p:spPr>
          <a:xfrm>
            <a:off x="3099042" y="620688"/>
            <a:ext cx="2760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UBS</a:t>
            </a:r>
            <a:r>
              <a:rPr lang="pt-BR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pt-BR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CAXINGÓ</a:t>
            </a:r>
            <a:endParaRPr lang="pt-BR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stomShape 1"/>
          <p:cNvSpPr/>
          <p:nvPr/>
        </p:nvSpPr>
        <p:spPr>
          <a:xfrm>
            <a:off x="467640" y="188640"/>
            <a:ext cx="8228880" cy="11422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/>
            <a:r>
              <a:rPr lang="pt-BR" sz="4800" b="1" dirty="0">
                <a:solidFill>
                  <a:srgbClr val="376092"/>
                </a:solidFill>
                <a:latin typeface="Cambria"/>
              </a:rPr>
              <a:t> </a:t>
            </a:r>
            <a:r>
              <a:rPr lang="pt-BR" sz="3200" b="1" dirty="0" smtClean="0">
                <a:solidFill>
                  <a:srgbClr val="002060"/>
                </a:solidFill>
                <a:latin typeface="Cambria"/>
              </a:rPr>
              <a:t>ATENÇÃO À HAS E DM</a:t>
            </a:r>
            <a:endParaRPr lang="pt-BR" sz="3200" b="1" dirty="0">
              <a:solidFill>
                <a:srgbClr val="002060"/>
              </a:solidFill>
            </a:endParaRPr>
          </a:p>
        </p:txBody>
      </p:sp>
      <p:sp>
        <p:nvSpPr>
          <p:cNvPr id="21" name="CustomShape 2"/>
          <p:cNvSpPr/>
          <p:nvPr/>
        </p:nvSpPr>
        <p:spPr>
          <a:xfrm>
            <a:off x="467640" y="1124744"/>
            <a:ext cx="8136360" cy="554400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sz="2800" dirty="0">
              <a:solidFill>
                <a:srgbClr val="002060"/>
              </a:solidFill>
            </a:endParaRPr>
          </a:p>
          <a:p>
            <a:r>
              <a:rPr lang="pt-BR" sz="2800" b="1" dirty="0">
                <a:solidFill>
                  <a:srgbClr val="002060"/>
                </a:solidFill>
                <a:latin typeface="Calibri"/>
              </a:rPr>
              <a:t>              </a:t>
            </a:r>
            <a:r>
              <a:rPr lang="pt-BR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Importância </a:t>
            </a:r>
            <a:r>
              <a:rPr lang="pt-BR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 ação programática </a:t>
            </a:r>
            <a:endParaRPr lang="pt-BR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Calibri"/>
              </a:rPr>
              <a:t>O trabalho na unidade desenvolvia-se com agendamentos regulares pelos ACS</a:t>
            </a:r>
            <a:endParaRPr lang="pt-BR" sz="2800" dirty="0">
              <a:latin typeface="Calibri"/>
            </a:endParaRPr>
          </a:p>
          <a:p>
            <a:pPr algn="just"/>
            <a:endParaRPr lang="pt-BR" sz="2800" dirty="0" smtClean="0">
              <a:latin typeface="Calibri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Calibri"/>
              </a:rPr>
              <a:t>Não havia uma atenção especial voltada para os usuários portadores de HAS e/ou DM com a sistematização do seu cuidado</a:t>
            </a:r>
            <a:endParaRPr sz="2800" dirty="0"/>
          </a:p>
        </p:txBody>
      </p:sp>
      <p:sp>
        <p:nvSpPr>
          <p:cNvPr id="22" name="CustomShape 3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A1D10141-B191-41E1-A141-A121E1715191}" type="slidenum">
              <a:rPr lang="pt-BR">
                <a:solidFill>
                  <a:srgbClr val="FFFFFF"/>
                </a:solidFill>
                <a:latin typeface="Calibri"/>
              </a:rPr>
              <a:t>7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stomShape 1"/>
          <p:cNvSpPr/>
          <p:nvPr/>
        </p:nvSpPr>
        <p:spPr>
          <a:xfrm>
            <a:off x="302760" y="692696"/>
            <a:ext cx="8228880" cy="207360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endParaRPr dirty="0"/>
          </a:p>
          <a:p>
            <a:endParaRPr dirty="0"/>
          </a:p>
        </p:txBody>
      </p:sp>
      <p:sp>
        <p:nvSpPr>
          <p:cNvPr id="26" name="CustomShape 2"/>
          <p:cNvSpPr/>
          <p:nvPr/>
        </p:nvSpPr>
        <p:spPr>
          <a:xfrm>
            <a:off x="613986" y="908720"/>
            <a:ext cx="7606428" cy="5585056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36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Objetivo Geral </a:t>
            </a:r>
          </a:p>
          <a:p>
            <a:endParaRPr lang="pt-BR" sz="3600" b="1" u="sng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dirty="0"/>
              <a:t> </a:t>
            </a:r>
            <a:endParaRPr lang="pt-BR" dirty="0" smtClean="0"/>
          </a:p>
          <a:p>
            <a:pPr algn="ctr">
              <a:lnSpc>
                <a:spcPct val="150000"/>
              </a:lnSpc>
            </a:pPr>
            <a:r>
              <a:rPr lang="pt-BR" sz="3200" dirty="0" smtClean="0"/>
              <a:t>Melhorar </a:t>
            </a:r>
            <a:r>
              <a:rPr lang="pt-BR" sz="3200" dirty="0"/>
              <a:t>a atenção aos Usuários com HAS e/ou DM, na UBS </a:t>
            </a:r>
            <a:r>
              <a:rPr lang="pt-BR" sz="3200" dirty="0" err="1" smtClean="0"/>
              <a:t>Caxingó</a:t>
            </a:r>
            <a:r>
              <a:rPr lang="pt-BR" sz="3200" dirty="0" smtClean="0"/>
              <a:t>/PI</a:t>
            </a:r>
            <a:endParaRPr sz="3200" dirty="0">
              <a:solidFill>
                <a:srgbClr val="FF0000"/>
              </a:solidFill>
            </a:endParaRPr>
          </a:p>
          <a:p>
            <a:endParaRPr dirty="0"/>
          </a:p>
          <a:p>
            <a:endParaRPr lang="pt-BR" dirty="0"/>
          </a:p>
          <a:p>
            <a:endParaRPr lang="pt-BR" dirty="0"/>
          </a:p>
          <a:p>
            <a:endParaRPr sz="3600" dirty="0">
              <a:latin typeface="Arial" pitchFamily="34" charset="0"/>
              <a:cs typeface="Arial" pitchFamily="34" charset="0"/>
            </a:endParaRPr>
          </a:p>
          <a:p>
            <a:endParaRPr dirty="0">
              <a:solidFill>
                <a:srgbClr val="FF0000"/>
              </a:solidFill>
            </a:endParaRPr>
          </a:p>
        </p:txBody>
      </p:sp>
      <p:sp>
        <p:nvSpPr>
          <p:cNvPr id="27" name="CustomShape 3"/>
          <p:cNvSpPr/>
          <p:nvPr/>
        </p:nvSpPr>
        <p:spPr>
          <a:xfrm>
            <a:off x="8531640" y="5649120"/>
            <a:ext cx="547920" cy="395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D1B111C1-E111-4171-8121-41B1C1119181}" type="slidenum">
              <a:rPr lang="pt-BR">
                <a:solidFill>
                  <a:srgbClr val="FFFFFF"/>
                </a:solidFill>
                <a:latin typeface="Calibri"/>
              </a:rPr>
              <a:t>8</a:t>
            </a:fld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692696"/>
            <a:ext cx="828092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Objetivos específicos</a:t>
            </a:r>
          </a:p>
          <a:p>
            <a:endParaRPr lang="pt-BR" sz="3200" b="1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Ampliar </a:t>
            </a:r>
            <a:r>
              <a:rPr lang="pt-BR" sz="2400" dirty="0"/>
              <a:t>a cobertura a pessoas com HAS e/ou DM.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Melhorar </a:t>
            </a:r>
            <a:r>
              <a:rPr lang="pt-BR" sz="2400" dirty="0"/>
              <a:t>a qualidade da atenção a pessoas com HAS e à DM.</a:t>
            </a:r>
          </a:p>
          <a:p>
            <a:pPr marL="457200" indent="-457200">
              <a:buFont typeface="+mj-lt"/>
              <a:buAutoNum type="arabicPeriod"/>
            </a:pPr>
            <a:endParaRPr lang="pt-BR" sz="24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Melhorar </a:t>
            </a:r>
            <a:r>
              <a:rPr lang="pt-BR" sz="2400" dirty="0"/>
              <a:t>a adesão de pessoas com HAS e à DM.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 smtClean="0"/>
              <a:t>Melhorar </a:t>
            </a:r>
            <a:r>
              <a:rPr lang="pt-BR" sz="2400" dirty="0"/>
              <a:t>o registro das informações.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 smtClean="0"/>
              <a:t>Mapear </a:t>
            </a:r>
            <a:r>
              <a:rPr lang="pt-BR" sz="2400" dirty="0"/>
              <a:t>o risco para doença cardiovascular das pessoas com HAS e/ou DM</a:t>
            </a:r>
          </a:p>
          <a:p>
            <a:pPr marL="457200" indent="-457200" algn="just">
              <a:buFont typeface="+mj-lt"/>
              <a:buAutoNum type="arabicPeriod"/>
            </a:pPr>
            <a:endParaRPr lang="pt-BR" sz="2400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pt-BR" sz="2400" dirty="0" smtClean="0"/>
              <a:t>Promover </a:t>
            </a:r>
            <a:r>
              <a:rPr lang="pt-BR" sz="2400" dirty="0"/>
              <a:t>a saúde a pessoas com HAS e à DM.</a:t>
            </a:r>
          </a:p>
        </p:txBody>
      </p:sp>
    </p:spTree>
    <p:extLst>
      <p:ext uri="{BB962C8B-B14F-4D97-AF65-F5344CB8AC3E}">
        <p14:creationId xmlns:p14="http://schemas.microsoft.com/office/powerpoint/2010/main" val="194156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2487</TotalTime>
  <Words>1560</Words>
  <Application>Microsoft Office PowerPoint</Application>
  <PresentationFormat>Apresentação na tela (4:3)</PresentationFormat>
  <Paragraphs>394</Paragraphs>
  <Slides>34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6" baseType="lpstr">
      <vt:lpstr>Forma de Onda</vt:lpstr>
      <vt:lpstr>Imagem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ANACRIS</dc:creator>
  <cp:lastModifiedBy>PC Cliente</cp:lastModifiedBy>
  <cp:revision>104</cp:revision>
  <dcterms:modified xsi:type="dcterms:W3CDTF">2016-04-06T03:36:37Z</dcterms:modified>
</cp:coreProperties>
</file>